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 id="2147483655" r:id="rId2"/>
    <p:sldMasterId id="2147483651" r:id="rId3"/>
  </p:sldMasterIdLst>
  <p:notesMasterIdLst>
    <p:notesMasterId r:id="rId27"/>
  </p:notesMasterIdLst>
  <p:handoutMasterIdLst>
    <p:handoutMasterId r:id="rId28"/>
  </p:handoutMasterIdLst>
  <p:sldIdLst>
    <p:sldId id="285" r:id="rId4"/>
    <p:sldId id="344" r:id="rId5"/>
    <p:sldId id="345" r:id="rId6"/>
    <p:sldId id="307" r:id="rId7"/>
    <p:sldId id="289" r:id="rId8"/>
    <p:sldId id="323" r:id="rId9"/>
    <p:sldId id="325" r:id="rId10"/>
    <p:sldId id="324" r:id="rId11"/>
    <p:sldId id="327" r:id="rId12"/>
    <p:sldId id="326" r:id="rId13"/>
    <p:sldId id="333" r:id="rId14"/>
    <p:sldId id="343" r:id="rId15"/>
    <p:sldId id="341" r:id="rId16"/>
    <p:sldId id="342" r:id="rId17"/>
    <p:sldId id="334" r:id="rId18"/>
    <p:sldId id="329" r:id="rId19"/>
    <p:sldId id="331" r:id="rId20"/>
    <p:sldId id="332" r:id="rId21"/>
    <p:sldId id="330" r:id="rId22"/>
    <p:sldId id="336" r:id="rId23"/>
    <p:sldId id="322" r:id="rId24"/>
    <p:sldId id="328" r:id="rId25"/>
    <p:sldId id="335" r:id="rId26"/>
  </p:sldIdLst>
  <p:sldSz cx="12192000" cy="6858000"/>
  <p:notesSz cx="6858000" cy="9144000"/>
  <p:embeddedFontLst>
    <p:embeddedFont>
      <p:font typeface="Adobe Garamond Pro" panose="02020502060506020403" charset="0"/>
      <p:regular r:id="rId29"/>
      <p:italic r:id="rId30"/>
    </p:embeddedFont>
    <p:embeddedFont>
      <p:font typeface="Calibri" panose="020F0502020204030204" pitchFamily="34" charset="0"/>
      <p:regular r:id="rId31"/>
      <p:bold r:id="rId32"/>
      <p:italic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56" userDrawn="1">
          <p15:clr>
            <a:srgbClr val="A4A3A4"/>
          </p15:clr>
        </p15:guide>
        <p15:guide id="2" pos="513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435F"/>
    <a:srgbClr val="002B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8" autoAdjust="0"/>
    <p:restoredTop sz="94701"/>
  </p:normalViewPr>
  <p:slideViewPr>
    <p:cSldViewPr snapToGrid="0" snapToObjects="1">
      <p:cViewPr varScale="1">
        <p:scale>
          <a:sx n="72" d="100"/>
          <a:sy n="72" d="100"/>
        </p:scale>
        <p:origin x="296" y="56"/>
      </p:cViewPr>
      <p:guideLst>
        <p:guide orient="horz" pos="1656"/>
        <p:guide pos="5136"/>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27" d="100"/>
          <a:sy n="127" d="100"/>
        </p:scale>
        <p:origin x="5664"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font" Target="fonts/font6.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font" Target="fonts/font5.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4.fntdata"/><Relationship Id="rId37"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handoutMaster" Target="handoutMasters/handoutMaster1.xml"/><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3.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notesMaster" Target="notesMasters/notesMaster1.xml"/><Relationship Id="rId30" Type="http://schemas.openxmlformats.org/officeDocument/2006/relationships/font" Target="fonts/font2.fntdata"/><Relationship Id="rId35"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0F3731F-F716-5242-B21A-2E0F1F29D6C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53A7CCE-FF39-9641-B2AA-D8CBEE85CA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AF894A-70DC-1344-8793-A2A3FB288CFE}" type="datetimeFigureOut">
              <a:rPr lang="en-US" smtClean="0"/>
              <a:t>4/5/2021</a:t>
            </a:fld>
            <a:endParaRPr lang="en-US"/>
          </a:p>
        </p:txBody>
      </p:sp>
      <p:sp>
        <p:nvSpPr>
          <p:cNvPr id="4" name="Footer Placeholder 3">
            <a:extLst>
              <a:ext uri="{FF2B5EF4-FFF2-40B4-BE49-F238E27FC236}">
                <a16:creationId xmlns:a16="http://schemas.microsoft.com/office/drawing/2014/main" id="{C6EDE7CF-13BB-CC48-BA69-F4C8629B72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FADBE1A-CAAB-2646-8292-A353D543984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CCB099-CC5A-9147-A1BD-CF6AF83AE80D}" type="slidenum">
              <a:rPr lang="en-US" smtClean="0"/>
              <a:t>‹#›</a:t>
            </a:fld>
            <a:endParaRPr lang="en-US"/>
          </a:p>
        </p:txBody>
      </p:sp>
    </p:spTree>
    <p:extLst>
      <p:ext uri="{BB962C8B-B14F-4D97-AF65-F5344CB8AC3E}">
        <p14:creationId xmlns:p14="http://schemas.microsoft.com/office/powerpoint/2010/main" val="1299054217"/>
      </p:ext>
    </p:extLst>
  </p:cSld>
  <p:clrMap bg1="lt1" tx1="dk1" bg2="lt2" tx2="dk2" accent1="accent1" accent2="accent2" accent3="accent3" accent4="accent4" accent5="accent5" accent6="accent6" hlink="hlink" folHlink="folHlink"/>
</p:handoutMaster>
</file>

<file path=ppt/media/image10.jp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C4BE61-C03A-824C-A357-AB09725BFA9E}" type="datetimeFigureOut">
              <a:rPr lang="en-US" smtClean="0"/>
              <a:t>4/5/2021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07DA70-B503-1645-A111-858C3E791C84}" type="slidenum">
              <a:rPr lang="en-US" smtClean="0"/>
              <a:t>‹#›</a:t>
            </a:fld>
            <a:endParaRPr lang="en-US"/>
          </a:p>
        </p:txBody>
      </p:sp>
    </p:spTree>
    <p:extLst>
      <p:ext uri="{BB962C8B-B14F-4D97-AF65-F5344CB8AC3E}">
        <p14:creationId xmlns:p14="http://schemas.microsoft.com/office/powerpoint/2010/main" val="2325875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07DA70-B503-1645-A111-858C3E791C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56802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707DA70-B503-1645-A111-858C3E791C84}"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93870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10515600"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10515600"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112776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3607729"/>
      </p:ext>
    </p:extLst>
  </p:cSld>
  <p:clrMapOvr>
    <a:masterClrMapping/>
  </p:clrMapOvr>
  <p:extLst>
    <p:ext uri="{DCECCB84-F9BA-43D5-87BE-67443E8EF086}">
      <p15:sldGuideLst xmlns:p15="http://schemas.microsoft.com/office/powerpoint/2012/main">
        <p15:guide id="1" pos="57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9C474A38-ED30-0D4F-A52D-63AB03838691}"/>
              </a:ext>
            </a:extLst>
          </p:cNvPr>
          <p:cNvSpPr>
            <a:spLocks noGrp="1"/>
          </p:cNvSpPr>
          <p:nvPr>
            <p:ph type="pic" sz="quarter" idx="13"/>
          </p:nvPr>
        </p:nvSpPr>
        <p:spPr>
          <a:xfrm>
            <a:off x="8178784" y="0"/>
            <a:ext cx="4013215" cy="6007381"/>
          </a:xfrm>
        </p:spPr>
        <p:txBody>
          <a:bodyPr/>
          <a:lstStyle/>
          <a:p>
            <a:endParaRPr lang="en-US" dirty="0"/>
          </a:p>
        </p:txBody>
      </p:sp>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6492368"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6492368"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72390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070203"/>
      </p:ext>
    </p:extLst>
  </p:cSld>
  <p:clrMapOvr>
    <a:masterClrMapping/>
  </p:clrMapOvr>
  <p:extLst>
    <p:ext uri="{DCECCB84-F9BA-43D5-87BE-67443E8EF086}">
      <p15:sldGuideLst xmlns:p15="http://schemas.microsoft.com/office/powerpoint/2012/main">
        <p15:guide id="1" pos="513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spTree>
    <p:extLst>
      <p:ext uri="{BB962C8B-B14F-4D97-AF65-F5344CB8AC3E}">
        <p14:creationId xmlns:p14="http://schemas.microsoft.com/office/powerpoint/2010/main" val="425693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6D85BAD0-EAE7-B440-AD61-5D819097A99F}"/>
              </a:ext>
            </a:extLst>
          </p:cNvPr>
          <p:cNvPicPr>
            <a:picLocks noChangeAspect="1"/>
          </p:cNvPicPr>
          <p:nvPr userDrawn="1"/>
        </p:nvPicPr>
        <p:blipFill rotWithShape="1">
          <a:blip r:embed="rId2"/>
          <a:srcRect l="5" r="23431"/>
          <a:stretch/>
        </p:blipFill>
        <p:spPr>
          <a:xfrm>
            <a:off x="4770372" y="0"/>
            <a:ext cx="7406640" cy="6018969"/>
          </a:xfrm>
          <a:prstGeom prst="rect">
            <a:avLst/>
          </a:prstGeom>
        </p:spPr>
      </p:pic>
      <p:pic>
        <p:nvPicPr>
          <p:cNvPr id="8" name="Picture 7">
            <a:extLst>
              <a:ext uri="{FF2B5EF4-FFF2-40B4-BE49-F238E27FC236}">
                <a16:creationId xmlns:a16="http://schemas.microsoft.com/office/drawing/2014/main" id="{B2432078-29D1-D441-983C-E84A33577F66}"/>
              </a:ext>
            </a:extLst>
          </p:cNvPr>
          <p:cNvPicPr>
            <a:picLocks noChangeAspect="1"/>
          </p:cNvPicPr>
          <p:nvPr userDrawn="1"/>
        </p:nvPicPr>
        <p:blipFill rotWithShape="1">
          <a:blip r:embed="rId3"/>
          <a:srcRect l="13931" t="29788" r="-675" b="13289"/>
          <a:stretch/>
        </p:blipFill>
        <p:spPr>
          <a:xfrm>
            <a:off x="0" y="0"/>
            <a:ext cx="8229600" cy="6858000"/>
          </a:xfrm>
          <a:prstGeom prst="rect">
            <a:avLst/>
          </a:prstGeom>
        </p:spPr>
      </p:pic>
      <p:sp>
        <p:nvSpPr>
          <p:cNvPr id="9" name="Rectangle 8">
            <a:extLst>
              <a:ext uri="{FF2B5EF4-FFF2-40B4-BE49-F238E27FC236}">
                <a16:creationId xmlns:a16="http://schemas.microsoft.com/office/drawing/2014/main" id="{0D063E73-448E-2E4C-99BB-CC2E7FEE1ED4}"/>
              </a:ext>
            </a:extLst>
          </p:cNvPr>
          <p:cNvSpPr/>
          <p:nvPr userDrawn="1"/>
        </p:nvSpPr>
        <p:spPr>
          <a:xfrm flipV="1">
            <a:off x="-1" y="6031852"/>
            <a:ext cx="12192001" cy="82613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5">
            <a:extLst>
              <a:ext uri="{FF2B5EF4-FFF2-40B4-BE49-F238E27FC236}">
                <a16:creationId xmlns:a16="http://schemas.microsoft.com/office/drawing/2014/main" id="{A859C034-EDF0-724A-B765-C705FDD3B8EB}"/>
              </a:ext>
            </a:extLst>
          </p:cNvPr>
          <p:cNvSpPr>
            <a:spLocks noGrp="1"/>
          </p:cNvSpPr>
          <p:nvPr>
            <p:ph type="sldNum" sz="quarter" idx="4"/>
          </p:nvPr>
        </p:nvSpPr>
        <p:spPr>
          <a:xfrm>
            <a:off x="8610600" y="6380811"/>
            <a:ext cx="2846832"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8B4864EB-539C-3D47-AD29-245514BFE515}" type="slidenum">
              <a:rPr lang="en-US" smtClean="0"/>
              <a:pPr/>
              <a:t>‹#›</a:t>
            </a:fld>
            <a:endParaRPr lang="en-US" dirty="0"/>
          </a:p>
        </p:txBody>
      </p:sp>
      <p:pic>
        <p:nvPicPr>
          <p:cNvPr id="13" name="Picture 12">
            <a:extLst>
              <a:ext uri="{FF2B5EF4-FFF2-40B4-BE49-F238E27FC236}">
                <a16:creationId xmlns:a16="http://schemas.microsoft.com/office/drawing/2014/main" id="{F492A000-348D-EB46-93B4-17FBDF0D799E}"/>
              </a:ext>
            </a:extLst>
          </p:cNvPr>
          <p:cNvPicPr>
            <a:picLocks noChangeAspect="1"/>
          </p:cNvPicPr>
          <p:nvPr userDrawn="1"/>
        </p:nvPicPr>
        <p:blipFill>
          <a:blip r:embed="rId4"/>
          <a:stretch>
            <a:fillRect/>
          </a:stretch>
        </p:blipFill>
        <p:spPr>
          <a:xfrm>
            <a:off x="949452" y="6236499"/>
            <a:ext cx="2095137" cy="420688"/>
          </a:xfrm>
          <a:prstGeom prst="rect">
            <a:avLst/>
          </a:prstGeom>
        </p:spPr>
      </p:pic>
      <p:cxnSp>
        <p:nvCxnSpPr>
          <p:cNvPr id="20" name="Straight Connector 19">
            <a:extLst>
              <a:ext uri="{FF2B5EF4-FFF2-40B4-BE49-F238E27FC236}">
                <a16:creationId xmlns:a16="http://schemas.microsoft.com/office/drawing/2014/main" id="{FDBEB809-3D09-A445-BE60-71CA746B79C1}"/>
              </a:ext>
            </a:extLst>
          </p:cNvPr>
          <p:cNvCxnSpPr>
            <a:cxnSpLocks/>
          </p:cNvCxnSpPr>
          <p:nvPr userDrawn="1"/>
        </p:nvCxnSpPr>
        <p:spPr>
          <a:xfrm>
            <a:off x="949452" y="4095948"/>
            <a:ext cx="6403848"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950336"/>
      </p:ext>
    </p:extLst>
  </p:cSld>
  <p:clrMapOvr>
    <a:masterClrMapping/>
  </p:clrMapOvr>
  <p:extLst>
    <p:ext uri="{DCECCB84-F9BA-43D5-87BE-67443E8EF086}">
      <p15:sldGuideLst xmlns:p15="http://schemas.microsoft.com/office/powerpoint/2012/main">
        <p15:guide id="1" pos="600" userDrawn="1">
          <p15:clr>
            <a:srgbClr val="FBAE40"/>
          </p15:clr>
        </p15:guide>
        <p15:guide id="2" pos="463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7E669E2E-04D3-654B-8400-C1AD4BA1EDBA}"/>
              </a:ext>
            </a:extLst>
          </p:cNvPr>
          <p:cNvSpPr>
            <a:spLocks noGrp="1"/>
          </p:cNvSpPr>
          <p:nvPr>
            <p:ph type="ctrTitle" hasCustomPrompt="1"/>
          </p:nvPr>
        </p:nvSpPr>
        <p:spPr>
          <a:xfrm>
            <a:off x="1760856" y="1611382"/>
            <a:ext cx="8670287" cy="3074403"/>
          </a:xfrm>
          <a:prstGeom prst="rect">
            <a:avLst/>
          </a:prstGeom>
        </p:spPr>
        <p:txBody>
          <a:bodyPr anchor="ctr" anchorCtr="0">
            <a:normAutofit/>
          </a:bodyPr>
          <a:lstStyle>
            <a:lvl1pPr algn="ctr">
              <a:lnSpc>
                <a:spcPct val="100000"/>
              </a:lnSpc>
              <a:defRPr sz="6000" b="1" i="0" cap="all" baseline="0">
                <a:solidFill>
                  <a:schemeClr val="bg1"/>
                </a:solidFill>
                <a:latin typeface="Arial" panose="020B0604020202020204" pitchFamily="34" charset="0"/>
                <a:cs typeface="Arial" panose="020B0604020202020204" pitchFamily="34" charset="0"/>
              </a:defRPr>
            </a:lvl1pPr>
          </a:lstStyle>
          <a:p>
            <a:r>
              <a:rPr lang="en-US" dirty="0"/>
              <a:t>Section Title</a:t>
            </a:r>
            <a:br>
              <a:rPr lang="en-US" dirty="0"/>
            </a:br>
            <a:r>
              <a:rPr lang="en-US" dirty="0"/>
              <a:t>Goes Here</a:t>
            </a:r>
          </a:p>
        </p:txBody>
      </p:sp>
    </p:spTree>
    <p:extLst>
      <p:ext uri="{BB962C8B-B14F-4D97-AF65-F5344CB8AC3E}">
        <p14:creationId xmlns:p14="http://schemas.microsoft.com/office/powerpoint/2010/main" val="318077538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emf"/><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3.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E21CAA-EB70-A54F-A7B2-53DD39363DCF}"/>
              </a:ext>
            </a:extLst>
          </p:cNvPr>
          <p:cNvSpPr/>
          <p:nvPr userDrawn="1"/>
        </p:nvSpPr>
        <p:spPr>
          <a:xfrm flipV="1">
            <a:off x="-1" y="6031852"/>
            <a:ext cx="12192001" cy="82613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8161F6EB-908C-494B-8ED8-132FA6ECA6A6}"/>
              </a:ext>
            </a:extLst>
          </p:cNvPr>
          <p:cNvSpPr>
            <a:spLocks noGrp="1"/>
          </p:cNvSpPr>
          <p:nvPr>
            <p:ph type="title"/>
          </p:nvPr>
        </p:nvSpPr>
        <p:spPr>
          <a:xfrm>
            <a:off x="838199" y="0"/>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CDC82D6-7EA9-5B4D-9D85-9E499C28546D}"/>
              </a:ext>
            </a:extLst>
          </p:cNvPr>
          <p:cNvSpPr>
            <a:spLocks noGrp="1"/>
          </p:cNvSpPr>
          <p:nvPr>
            <p:ph type="body" idx="1"/>
          </p:nvPr>
        </p:nvSpPr>
        <p:spPr>
          <a:xfrm>
            <a:off x="838200" y="1543657"/>
            <a:ext cx="10515600" cy="41574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D40947A0-B994-684B-9069-CB659E42A6A2}"/>
              </a:ext>
            </a:extLst>
          </p:cNvPr>
          <p:cNvSpPr>
            <a:spLocks noGrp="1"/>
          </p:cNvSpPr>
          <p:nvPr>
            <p:ph type="sldNum" sz="quarter" idx="4"/>
          </p:nvPr>
        </p:nvSpPr>
        <p:spPr>
          <a:xfrm>
            <a:off x="8610600" y="6380811"/>
            <a:ext cx="2846832"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8B4864EB-539C-3D47-AD29-245514BFE515}" type="slidenum">
              <a:rPr lang="en-US" smtClean="0"/>
              <a:pPr/>
              <a:t>‹#›</a:t>
            </a:fld>
            <a:endParaRPr lang="en-US" dirty="0"/>
          </a:p>
        </p:txBody>
      </p:sp>
      <p:pic>
        <p:nvPicPr>
          <p:cNvPr id="9" name="Picture 8">
            <a:extLst>
              <a:ext uri="{FF2B5EF4-FFF2-40B4-BE49-F238E27FC236}">
                <a16:creationId xmlns:a16="http://schemas.microsoft.com/office/drawing/2014/main" id="{B0E25925-9301-F84B-928D-FA6618766EA2}"/>
              </a:ext>
            </a:extLst>
          </p:cNvPr>
          <p:cNvPicPr>
            <a:picLocks noChangeAspect="1"/>
          </p:cNvPicPr>
          <p:nvPr userDrawn="1"/>
        </p:nvPicPr>
        <p:blipFill>
          <a:blip r:embed="rId5"/>
          <a:stretch>
            <a:fillRect/>
          </a:stretch>
        </p:blipFill>
        <p:spPr>
          <a:xfrm>
            <a:off x="949452" y="6236499"/>
            <a:ext cx="2095137" cy="420688"/>
          </a:xfrm>
          <a:prstGeom prst="rect">
            <a:avLst/>
          </a:prstGeom>
        </p:spPr>
      </p:pic>
    </p:spTree>
    <p:extLst>
      <p:ext uri="{BB962C8B-B14F-4D97-AF65-F5344CB8AC3E}">
        <p14:creationId xmlns:p14="http://schemas.microsoft.com/office/powerpoint/2010/main" val="3333037189"/>
      </p:ext>
    </p:extLst>
  </p:cSld>
  <p:clrMap bg1="lt1" tx1="dk1" bg2="lt2" tx2="dk2" accent1="accent1" accent2="accent2" accent3="accent3" accent4="accent4" accent5="accent5" accent6="accent6" hlink="hlink" folHlink="folHlink"/>
  <p:sldLayoutIdLst>
    <p:sldLayoutId id="2147483650" r:id="rId1"/>
    <p:sldLayoutId id="2147483654" r:id="rId2"/>
    <p:sldLayoutId id="2147483653" r:id="rId3"/>
  </p:sldLayoutIdLst>
  <p:hf hdr="0" ftr="0" dt="0"/>
  <p:txStyles>
    <p:titleStyle>
      <a:lvl1pPr algn="l" defTabSz="914400" rtl="0" eaLnBrk="1" latinLnBrk="0" hangingPunct="1">
        <a:lnSpc>
          <a:spcPct val="100000"/>
        </a:lnSpc>
        <a:spcBef>
          <a:spcPct val="0"/>
        </a:spcBef>
        <a:buNone/>
        <a:defRPr sz="3600" b="1" i="0" kern="1200">
          <a:solidFill>
            <a:schemeClr val="accent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chemeClr val="accent1"/>
        </a:buClr>
        <a:buFont typeface="Arial" panose="020B0604020202020204" pitchFamily="34" charset="0"/>
        <a:buChar char="•"/>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chemeClr val="accent1"/>
        </a:buClr>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chemeClr val="accent1"/>
        </a:buClr>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76" userDrawn="1">
          <p15:clr>
            <a:srgbClr val="F26B43"/>
          </p15:clr>
        </p15:guide>
        <p15:guide id="2" pos="52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9246661"/>
      </p:ext>
    </p:extLst>
  </p:cSld>
  <p:clrMap bg1="lt1" tx1="dk1" bg2="lt2" tx2="dk2" accent1="accent1" accent2="accent2" accent3="accent3" accent4="accent4" accent5="accent5" accent6="accent6" hlink="hlink" folHlink="folHlink"/>
  <p:sldLayoutIdLst>
    <p:sldLayoutId id="2147483656" r:id="rId1"/>
  </p:sldLayoutIdLst>
  <p:hf hdr="0" ftr="0" dt="0"/>
  <p:txStyles>
    <p:titleStyle>
      <a:lvl1pPr algn="l" defTabSz="914400" rtl="0" eaLnBrk="1" latinLnBrk="0" hangingPunct="1">
        <a:lnSpc>
          <a:spcPct val="100000"/>
        </a:lnSpc>
        <a:spcBef>
          <a:spcPct val="0"/>
        </a:spcBef>
        <a:buNone/>
        <a:defRPr sz="3600" b="1" kern="1200">
          <a:solidFill>
            <a:schemeClr val="accent1"/>
          </a:solidFill>
          <a:latin typeface="+mn-lt"/>
          <a:ea typeface="+mj-ea"/>
          <a:cs typeface="+mj-cs"/>
        </a:defRPr>
      </a:lvl1pPr>
    </p:titleStyle>
    <p:bodyStyle>
      <a:lvl1pPr marL="228600" indent="-228600" algn="l" defTabSz="914400" rtl="0" eaLnBrk="1" latinLnBrk="0" hangingPunct="1">
        <a:lnSpc>
          <a:spcPct val="10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76">
          <p15:clr>
            <a:srgbClr val="F26B43"/>
          </p15:clr>
        </p15:guide>
        <p15:guide id="2" pos="52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D9E77D-224D-8648-B3B1-DE9C90AFF508}"/>
              </a:ext>
            </a:extLst>
          </p:cNvPr>
          <p:cNvPicPr>
            <a:picLocks noChangeAspect="1"/>
          </p:cNvPicPr>
          <p:nvPr userDrawn="1"/>
        </p:nvPicPr>
        <p:blipFill>
          <a:blip r:embed="rId3"/>
          <a:stretch>
            <a:fillRect/>
          </a:stretch>
        </p:blipFill>
        <p:spPr>
          <a:xfrm>
            <a:off x="4559200" y="1477264"/>
            <a:ext cx="3073600" cy="3903472"/>
          </a:xfrm>
          <a:prstGeom prst="rect">
            <a:avLst/>
          </a:prstGeom>
        </p:spPr>
      </p:pic>
    </p:spTree>
    <p:extLst>
      <p:ext uri="{BB962C8B-B14F-4D97-AF65-F5344CB8AC3E}">
        <p14:creationId xmlns:p14="http://schemas.microsoft.com/office/powerpoint/2010/main" val="4150528505"/>
      </p:ext>
    </p:extLst>
  </p:cSld>
  <p:clrMap bg1="lt1" tx1="dk1" bg2="lt2" tx2="dk2" accent1="accent1" accent2="accent2" accent3="accent3" accent4="accent4" accent5="accent5" accent6="accent6" hlink="hlink" folHlink="folHlink"/>
  <p:sldLayoutIdLst>
    <p:sldLayoutId id="2147483652" r:id="rId1"/>
  </p:sldLayoutIdLst>
  <p:hf hdr="0" ftr="0" dt="0"/>
  <p:txStyles>
    <p:titleStyle>
      <a:lvl1pPr algn="l" defTabSz="914400" rtl="0" eaLnBrk="1" latinLnBrk="0" hangingPunct="1">
        <a:lnSpc>
          <a:spcPct val="90000"/>
        </a:lnSpc>
        <a:spcBef>
          <a:spcPct val="0"/>
        </a:spcBef>
        <a:buNone/>
        <a:defRPr sz="3600" b="1" kern="1200">
          <a:solidFill>
            <a:schemeClr val="accent1"/>
          </a:solidFill>
          <a:latin typeface="+mn-lt"/>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200">
          <p15:clr>
            <a:srgbClr val="F26B43"/>
          </p15:clr>
        </p15:guide>
        <p15:guide id="2" pos="52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A9D82BB-9BAC-9D4E-8430-29669667E359}"/>
              </a:ext>
            </a:extLst>
          </p:cNvPr>
          <p:cNvSpPr>
            <a:spLocks noGrp="1"/>
          </p:cNvSpPr>
          <p:nvPr>
            <p:ph type="sldNum" sz="quarter" idx="4"/>
          </p:nvPr>
        </p:nvSpPr>
        <p:spPr/>
        <p:txBody>
          <a:bodyPr/>
          <a:lstStyle/>
          <a:p>
            <a:fld id="{8B4864EB-539C-3D47-AD29-245514BFE515}" type="slidenum">
              <a:rPr lang="en-US" smtClean="0"/>
              <a:pPr/>
              <a:t>1</a:t>
            </a:fld>
            <a:endParaRPr lang="en-US" dirty="0"/>
          </a:p>
        </p:txBody>
      </p:sp>
      <p:sp>
        <p:nvSpPr>
          <p:cNvPr id="3" name="Title 1">
            <a:extLst>
              <a:ext uri="{FF2B5EF4-FFF2-40B4-BE49-F238E27FC236}">
                <a16:creationId xmlns:a16="http://schemas.microsoft.com/office/drawing/2014/main" id="{4EE89C89-777F-7041-8A97-0E30E8C96679}"/>
              </a:ext>
            </a:extLst>
          </p:cNvPr>
          <p:cNvSpPr txBox="1">
            <a:spLocks/>
          </p:cNvSpPr>
          <p:nvPr/>
        </p:nvSpPr>
        <p:spPr>
          <a:xfrm>
            <a:off x="811505" y="422209"/>
            <a:ext cx="6812337" cy="2204397"/>
          </a:xfrm>
          <a:prstGeom prst="rect">
            <a:avLst/>
          </a:prstGeom>
        </p:spPr>
        <p:txBody>
          <a:bodyPr anchor="b">
            <a:normAutofit fontScale="92500" lnSpcReduction="10000"/>
          </a:bodyPr>
          <a:lstStyle>
            <a:lvl1pPr algn="ctr" defTabSz="914400" rtl="0" eaLnBrk="1" latinLnBrk="0" hangingPunct="1">
              <a:lnSpc>
                <a:spcPct val="100000"/>
              </a:lnSpc>
              <a:spcBef>
                <a:spcPct val="0"/>
              </a:spcBef>
              <a:buNone/>
              <a:defRPr sz="6000" b="1" i="0" kern="1200">
                <a:solidFill>
                  <a:schemeClr val="accent1"/>
                </a:solidFill>
                <a:latin typeface="Gotham Bold" pitchFamily="2" charset="0"/>
                <a:ea typeface="+mj-ea"/>
                <a:cs typeface="Gotham Bold" pitchFamily="2" charset="0"/>
              </a:defRPr>
            </a:lvl1pPr>
          </a:lstStyle>
          <a:p>
            <a:pPr algn="l">
              <a:lnSpc>
                <a:spcPct val="100000"/>
              </a:lnSpc>
            </a:pPr>
            <a:r>
              <a:rPr lang="en-US" sz="4800" dirty="0">
                <a:latin typeface="Arial" panose="020B0604020202020204" pitchFamily="34" charset="0"/>
                <a:cs typeface="Arial" panose="020B0604020202020204" pitchFamily="34" charset="0"/>
              </a:rPr>
              <a:t>Module 4.1:</a:t>
            </a:r>
          </a:p>
          <a:p>
            <a:pPr algn="l">
              <a:lnSpc>
                <a:spcPct val="100000"/>
              </a:lnSpc>
            </a:pPr>
            <a:r>
              <a:rPr lang="en-US" sz="4800" dirty="0">
                <a:latin typeface="Arial" panose="020B0604020202020204" pitchFamily="34" charset="0"/>
                <a:cs typeface="Arial" panose="020B0604020202020204" pitchFamily="34" charset="0"/>
              </a:rPr>
              <a:t>Explainable ML</a:t>
            </a:r>
          </a:p>
          <a:p>
            <a:pPr marL="9144" algn="l"/>
            <a:r>
              <a:rPr lang="en-US" sz="3600" b="0" dirty="0">
                <a:latin typeface="Arial" panose="020B0604020202020204" pitchFamily="34" charset="0"/>
                <a:cs typeface="Arial" panose="020B0604020202020204" pitchFamily="34" charset="0"/>
              </a:rPr>
              <a:t>Explaining automated decisions</a:t>
            </a:r>
            <a:br>
              <a:rPr lang="en-US" sz="3600" b="0" dirty="0">
                <a:latin typeface="Arial" panose="020B0604020202020204" pitchFamily="34" charset="0"/>
                <a:cs typeface="Arial" panose="020B0604020202020204" pitchFamily="34" charset="0"/>
              </a:rPr>
            </a:br>
            <a:r>
              <a:rPr lang="en-US" sz="3600" b="0" dirty="0">
                <a:latin typeface="Arial" panose="020B0604020202020204" pitchFamily="34" charset="0"/>
                <a:cs typeface="Arial" panose="020B0604020202020204" pitchFamily="34" charset="0"/>
              </a:rPr>
              <a:t>in cybersecurity</a:t>
            </a:r>
            <a:endParaRPr lang="en-US" sz="3600" b="0" i="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6E05EA78-0EF3-D340-950A-92657C70A162}"/>
              </a:ext>
            </a:extLst>
          </p:cNvPr>
          <p:cNvSpPr txBox="1">
            <a:spLocks/>
          </p:cNvSpPr>
          <p:nvPr/>
        </p:nvSpPr>
        <p:spPr>
          <a:xfrm>
            <a:off x="875908" y="4231394"/>
            <a:ext cx="6747934" cy="1207871"/>
          </a:xfrm>
          <a:prstGeom prst="rect">
            <a:avLst/>
          </a:prstGeom>
        </p:spPr>
        <p:txBody>
          <a:bodyPr/>
          <a:lstStyle>
            <a:lvl1pPr marL="0" indent="0" algn="ctr" defTabSz="914400" rtl="0" eaLnBrk="1" latinLnBrk="0" hangingPunct="1">
              <a:lnSpc>
                <a:spcPct val="100000"/>
              </a:lnSpc>
              <a:spcBef>
                <a:spcPts val="1000"/>
              </a:spcBef>
              <a:buClr>
                <a:schemeClr val="accent1"/>
              </a:buClr>
              <a:buFont typeface="Arial" panose="020B0604020202020204" pitchFamily="34" charset="0"/>
              <a:buNone/>
              <a:defRPr sz="2400" b="0" i="0" kern="1200">
                <a:solidFill>
                  <a:schemeClr val="tx1"/>
                </a:solidFill>
                <a:latin typeface="Gotham Book" pitchFamily="2" charset="0"/>
                <a:ea typeface="+mn-ea"/>
                <a:cs typeface="Gotham Book" pitchFamily="2" charset="0"/>
              </a:defRPr>
            </a:lvl1pPr>
            <a:lvl2pPr marL="457200" indent="0" algn="ctr" defTabSz="914400" rtl="0" eaLnBrk="1" latinLnBrk="0" hangingPunct="1">
              <a:lnSpc>
                <a:spcPct val="10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25000"/>
              </a:lnSpc>
              <a:spcBef>
                <a:spcPts val="0"/>
              </a:spcBef>
            </a:pPr>
            <a:r>
              <a:rPr lang="en-US" sz="2200" b="1" dirty="0">
                <a:solidFill>
                  <a:schemeClr val="accent1"/>
                </a:solidFill>
                <a:latin typeface="Adobe Garamond Pro" panose="02020502060506020403" pitchFamily="18" charset="77"/>
                <a:cs typeface="Gotham Bold" pitchFamily="2" charset="0"/>
              </a:rPr>
              <a:t>ML for Cybersecurity</a:t>
            </a:r>
          </a:p>
        </p:txBody>
      </p:sp>
    </p:spTree>
    <p:extLst>
      <p:ext uri="{BB962C8B-B14F-4D97-AF65-F5344CB8AC3E}">
        <p14:creationId xmlns:p14="http://schemas.microsoft.com/office/powerpoint/2010/main" val="2084969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Explaining a Model Abstractly (Global)</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pic>
        <p:nvPicPr>
          <p:cNvPr id="10" name="Content Placeholder 9" descr="Graphical user interface, website&#10;&#10;Description automatically generated">
            <a:extLst>
              <a:ext uri="{FF2B5EF4-FFF2-40B4-BE49-F238E27FC236}">
                <a16:creationId xmlns:a16="http://schemas.microsoft.com/office/drawing/2014/main" id="{4C3A2B23-DEF1-445B-9608-2131051C38E0}"/>
              </a:ext>
            </a:extLst>
          </p:cNvPr>
          <p:cNvPicPr>
            <a:picLocks noGrp="1" noChangeAspect="1"/>
          </p:cNvPicPr>
          <p:nvPr>
            <p:ph idx="1"/>
          </p:nvPr>
        </p:nvPicPr>
        <p:blipFill>
          <a:blip r:embed="rId2"/>
          <a:stretch>
            <a:fillRect/>
          </a:stretch>
        </p:blipFill>
        <p:spPr>
          <a:xfrm>
            <a:off x="2739064" y="1424380"/>
            <a:ext cx="6713873" cy="4341667"/>
          </a:xfrm>
          <a:ln w="38100">
            <a:solidFill>
              <a:schemeClr val="tx1"/>
            </a:solidFill>
          </a:ln>
        </p:spPr>
      </p:pic>
      <p:sp>
        <p:nvSpPr>
          <p:cNvPr id="7" name="TextBox 6">
            <a:extLst>
              <a:ext uri="{FF2B5EF4-FFF2-40B4-BE49-F238E27FC236}">
                <a16:creationId xmlns:a16="http://schemas.microsoft.com/office/drawing/2014/main" id="{E1833403-4FA8-4CD3-BA78-49615A1AD93E}"/>
              </a:ext>
            </a:extLst>
          </p:cNvPr>
          <p:cNvSpPr txBox="1"/>
          <p:nvPr/>
        </p:nvSpPr>
        <p:spPr>
          <a:xfrm>
            <a:off x="914400" y="5759714"/>
            <a:ext cx="1066800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FFFFFF">
                    <a:lumMod val="65000"/>
                  </a:srgbClr>
                </a:solidFill>
                <a:effectLst/>
                <a:uLnTx/>
                <a:uFillTx/>
                <a:latin typeface="Arial" panose="020B0604020202020204"/>
                <a:ea typeface="+mn-ea"/>
                <a:cs typeface="+mn-cs"/>
              </a:rPr>
              <a:t>https://modelcards.withgoogle.com/ and https://arxiv.org/abs/1810.03993</a:t>
            </a:r>
          </a:p>
        </p:txBody>
      </p:sp>
    </p:spTree>
    <p:extLst>
      <p:ext uri="{BB962C8B-B14F-4D97-AF65-F5344CB8AC3E}">
        <p14:creationId xmlns:p14="http://schemas.microsoft.com/office/powerpoint/2010/main" val="6175706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Models That Are Inherently Interpretable</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t>Decision trees</a:t>
            </a:r>
            <a:endParaRPr lang="hu-HU" dirty="0"/>
          </a:p>
          <a:p>
            <a:endParaRPr lang="hu-HU" dirty="0"/>
          </a:p>
          <a:p>
            <a:endParaRPr lang="hu-HU" dirty="0"/>
          </a:p>
          <a:p>
            <a:endParaRPr lang="en-US" dirty="0"/>
          </a:p>
          <a:p>
            <a:endParaRPr lang="en-US" dirty="0"/>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9" name="TextBox 8">
            <a:extLst>
              <a:ext uri="{FF2B5EF4-FFF2-40B4-BE49-F238E27FC236}">
                <a16:creationId xmlns:a16="http://schemas.microsoft.com/office/drawing/2014/main" id="{B7911032-6318-4D5D-B2A8-24B8847B03E9}"/>
              </a:ext>
            </a:extLst>
          </p:cNvPr>
          <p:cNvSpPr txBox="1"/>
          <p:nvPr/>
        </p:nvSpPr>
        <p:spPr>
          <a:xfrm>
            <a:off x="6295216" y="2270571"/>
            <a:ext cx="2627790" cy="369332"/>
          </a:xfrm>
          <a:prstGeom prst="rect">
            <a:avLst/>
          </a:prstGeom>
          <a:solidFill>
            <a:schemeClr val="bg2"/>
          </a:solidFill>
        </p:spPr>
        <p:txBody>
          <a:bodyPr wrap="square" rtlCol="0">
            <a:spAutoFit/>
          </a:bodyPr>
          <a:lstStyle/>
          <a:p>
            <a:pPr algn="ctr"/>
            <a:r>
              <a:rPr lang="en-US" b="1" dirty="0"/>
              <a:t>Port</a:t>
            </a:r>
          </a:p>
        </p:txBody>
      </p:sp>
      <p:cxnSp>
        <p:nvCxnSpPr>
          <p:cNvPr id="11" name="Straight Arrow Connector 10">
            <a:extLst>
              <a:ext uri="{FF2B5EF4-FFF2-40B4-BE49-F238E27FC236}">
                <a16:creationId xmlns:a16="http://schemas.microsoft.com/office/drawing/2014/main" id="{6FFF6189-3C61-408F-BC41-9146C87CAFC7}"/>
              </a:ext>
            </a:extLst>
          </p:cNvPr>
          <p:cNvCxnSpPr/>
          <p:nvPr/>
        </p:nvCxnSpPr>
        <p:spPr>
          <a:xfrm flipH="1">
            <a:off x="5312754" y="2639903"/>
            <a:ext cx="982462" cy="78476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65D8826-5FF8-45BA-A27C-64F3E0994806}"/>
              </a:ext>
            </a:extLst>
          </p:cNvPr>
          <p:cNvCxnSpPr>
            <a:cxnSpLocks/>
          </p:cNvCxnSpPr>
          <p:nvPr/>
        </p:nvCxnSpPr>
        <p:spPr>
          <a:xfrm>
            <a:off x="8951324" y="2629020"/>
            <a:ext cx="978408" cy="78476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D0EDE39-FDDC-42D8-8E6F-63B4508C8F8B}"/>
              </a:ext>
            </a:extLst>
          </p:cNvPr>
          <p:cNvSpPr txBox="1"/>
          <p:nvPr/>
        </p:nvSpPr>
        <p:spPr>
          <a:xfrm>
            <a:off x="3943903" y="3478886"/>
            <a:ext cx="2627790" cy="369332"/>
          </a:xfrm>
          <a:prstGeom prst="rect">
            <a:avLst/>
          </a:prstGeom>
          <a:solidFill>
            <a:schemeClr val="bg2"/>
          </a:solidFill>
        </p:spPr>
        <p:txBody>
          <a:bodyPr wrap="square" rtlCol="0">
            <a:spAutoFit/>
          </a:bodyPr>
          <a:lstStyle/>
          <a:p>
            <a:pPr algn="ctr"/>
            <a:r>
              <a:rPr lang="en-US" b="1" dirty="0"/>
              <a:t>Packet Size</a:t>
            </a:r>
          </a:p>
        </p:txBody>
      </p:sp>
      <p:cxnSp>
        <p:nvCxnSpPr>
          <p:cNvPr id="17" name="Straight Arrow Connector 16">
            <a:extLst>
              <a:ext uri="{FF2B5EF4-FFF2-40B4-BE49-F238E27FC236}">
                <a16:creationId xmlns:a16="http://schemas.microsoft.com/office/drawing/2014/main" id="{EF2FB25C-D14B-4C1E-9D66-6C001F556B3A}"/>
              </a:ext>
            </a:extLst>
          </p:cNvPr>
          <p:cNvCxnSpPr/>
          <p:nvPr/>
        </p:nvCxnSpPr>
        <p:spPr>
          <a:xfrm flipH="1">
            <a:off x="2950556" y="3848218"/>
            <a:ext cx="982462" cy="78476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C2C04C7-3175-4A95-9661-5C1765A6F5D6}"/>
              </a:ext>
            </a:extLst>
          </p:cNvPr>
          <p:cNvCxnSpPr>
            <a:cxnSpLocks/>
          </p:cNvCxnSpPr>
          <p:nvPr/>
        </p:nvCxnSpPr>
        <p:spPr>
          <a:xfrm>
            <a:off x="6589126" y="3837335"/>
            <a:ext cx="978408" cy="78476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B029D846-42B3-4B01-B895-A5CE18BDC986}"/>
              </a:ext>
            </a:extLst>
          </p:cNvPr>
          <p:cNvSpPr txBox="1"/>
          <p:nvPr/>
        </p:nvSpPr>
        <p:spPr>
          <a:xfrm>
            <a:off x="6262556" y="4703526"/>
            <a:ext cx="2627790" cy="369332"/>
          </a:xfrm>
          <a:prstGeom prst="rect">
            <a:avLst/>
          </a:prstGeom>
          <a:solidFill>
            <a:schemeClr val="accent1"/>
          </a:solidFill>
        </p:spPr>
        <p:txBody>
          <a:bodyPr wrap="square" rtlCol="0">
            <a:spAutoFit/>
          </a:bodyPr>
          <a:lstStyle/>
          <a:p>
            <a:pPr algn="ctr"/>
            <a:r>
              <a:rPr lang="en-US" b="1" dirty="0">
                <a:solidFill>
                  <a:schemeClr val="bg1"/>
                </a:solidFill>
              </a:rPr>
              <a:t>Not DNS</a:t>
            </a:r>
          </a:p>
        </p:txBody>
      </p:sp>
      <p:sp>
        <p:nvSpPr>
          <p:cNvPr id="20" name="TextBox 19">
            <a:extLst>
              <a:ext uri="{FF2B5EF4-FFF2-40B4-BE49-F238E27FC236}">
                <a16:creationId xmlns:a16="http://schemas.microsoft.com/office/drawing/2014/main" id="{91BE6716-E139-417D-9C80-0AB620681729}"/>
              </a:ext>
            </a:extLst>
          </p:cNvPr>
          <p:cNvSpPr txBox="1"/>
          <p:nvPr/>
        </p:nvSpPr>
        <p:spPr>
          <a:xfrm>
            <a:off x="8570322" y="3478886"/>
            <a:ext cx="2627790" cy="369332"/>
          </a:xfrm>
          <a:prstGeom prst="rect">
            <a:avLst/>
          </a:prstGeom>
          <a:solidFill>
            <a:schemeClr val="accent1"/>
          </a:solidFill>
        </p:spPr>
        <p:txBody>
          <a:bodyPr wrap="square" rtlCol="0">
            <a:spAutoFit/>
          </a:bodyPr>
          <a:lstStyle/>
          <a:p>
            <a:pPr algn="ctr"/>
            <a:r>
              <a:rPr lang="en-US" b="1" dirty="0">
                <a:solidFill>
                  <a:schemeClr val="bg1"/>
                </a:solidFill>
              </a:rPr>
              <a:t>Not DNS</a:t>
            </a:r>
          </a:p>
        </p:txBody>
      </p:sp>
      <p:sp>
        <p:nvSpPr>
          <p:cNvPr id="21" name="TextBox 20">
            <a:extLst>
              <a:ext uri="{FF2B5EF4-FFF2-40B4-BE49-F238E27FC236}">
                <a16:creationId xmlns:a16="http://schemas.microsoft.com/office/drawing/2014/main" id="{0FB17A4D-490C-4929-AC7B-CDF2A6406366}"/>
              </a:ext>
            </a:extLst>
          </p:cNvPr>
          <p:cNvSpPr txBox="1"/>
          <p:nvPr/>
        </p:nvSpPr>
        <p:spPr>
          <a:xfrm>
            <a:off x="1636130" y="4703526"/>
            <a:ext cx="2627790" cy="369332"/>
          </a:xfrm>
          <a:prstGeom prst="rect">
            <a:avLst/>
          </a:prstGeom>
          <a:solidFill>
            <a:schemeClr val="accent4">
              <a:lumMod val="75000"/>
            </a:schemeClr>
          </a:solidFill>
        </p:spPr>
        <p:txBody>
          <a:bodyPr wrap="square" rtlCol="0">
            <a:spAutoFit/>
          </a:bodyPr>
          <a:lstStyle/>
          <a:p>
            <a:pPr algn="ctr"/>
            <a:r>
              <a:rPr lang="en-US" b="1" dirty="0">
                <a:solidFill>
                  <a:schemeClr val="bg1"/>
                </a:solidFill>
              </a:rPr>
              <a:t>DNS</a:t>
            </a:r>
          </a:p>
        </p:txBody>
      </p:sp>
      <p:sp>
        <p:nvSpPr>
          <p:cNvPr id="22" name="TextBox 21">
            <a:extLst>
              <a:ext uri="{FF2B5EF4-FFF2-40B4-BE49-F238E27FC236}">
                <a16:creationId xmlns:a16="http://schemas.microsoft.com/office/drawing/2014/main" id="{5B29ED4B-972A-4A06-99F3-0341F0F7FA36}"/>
              </a:ext>
            </a:extLst>
          </p:cNvPr>
          <p:cNvSpPr txBox="1"/>
          <p:nvPr/>
        </p:nvSpPr>
        <p:spPr>
          <a:xfrm>
            <a:off x="5007431" y="2701190"/>
            <a:ext cx="982462" cy="369332"/>
          </a:xfrm>
          <a:prstGeom prst="rect">
            <a:avLst/>
          </a:prstGeom>
          <a:noFill/>
        </p:spPr>
        <p:txBody>
          <a:bodyPr wrap="square" rtlCol="0">
            <a:spAutoFit/>
          </a:bodyPr>
          <a:lstStyle/>
          <a:p>
            <a:pPr algn="ctr"/>
            <a:r>
              <a:rPr lang="en-US" dirty="0"/>
              <a:t>== 53</a:t>
            </a:r>
          </a:p>
        </p:txBody>
      </p:sp>
      <p:sp>
        <p:nvSpPr>
          <p:cNvPr id="23" name="TextBox 22">
            <a:extLst>
              <a:ext uri="{FF2B5EF4-FFF2-40B4-BE49-F238E27FC236}">
                <a16:creationId xmlns:a16="http://schemas.microsoft.com/office/drawing/2014/main" id="{0BA1A014-3BBE-4700-A07D-B9CBC0D90B23}"/>
              </a:ext>
            </a:extLst>
          </p:cNvPr>
          <p:cNvSpPr txBox="1"/>
          <p:nvPr/>
        </p:nvSpPr>
        <p:spPr>
          <a:xfrm>
            <a:off x="9241970" y="2701190"/>
            <a:ext cx="982462" cy="369332"/>
          </a:xfrm>
          <a:prstGeom prst="rect">
            <a:avLst/>
          </a:prstGeom>
          <a:noFill/>
        </p:spPr>
        <p:txBody>
          <a:bodyPr wrap="square" rtlCol="0">
            <a:spAutoFit/>
          </a:bodyPr>
          <a:lstStyle/>
          <a:p>
            <a:pPr algn="ctr"/>
            <a:r>
              <a:rPr lang="en-US" dirty="0"/>
              <a:t>!= 53</a:t>
            </a:r>
          </a:p>
        </p:txBody>
      </p:sp>
      <p:sp>
        <p:nvSpPr>
          <p:cNvPr id="24" name="TextBox 23">
            <a:extLst>
              <a:ext uri="{FF2B5EF4-FFF2-40B4-BE49-F238E27FC236}">
                <a16:creationId xmlns:a16="http://schemas.microsoft.com/office/drawing/2014/main" id="{CD2E80F3-D8C0-47AB-86F7-501C9BD46C57}"/>
              </a:ext>
            </a:extLst>
          </p:cNvPr>
          <p:cNvSpPr txBox="1"/>
          <p:nvPr/>
        </p:nvSpPr>
        <p:spPr>
          <a:xfrm>
            <a:off x="2503719" y="3953047"/>
            <a:ext cx="982462" cy="369332"/>
          </a:xfrm>
          <a:prstGeom prst="rect">
            <a:avLst/>
          </a:prstGeom>
          <a:noFill/>
        </p:spPr>
        <p:txBody>
          <a:bodyPr wrap="square" rtlCol="0">
            <a:spAutoFit/>
          </a:bodyPr>
          <a:lstStyle/>
          <a:p>
            <a:pPr algn="ctr"/>
            <a:r>
              <a:rPr lang="en-US" dirty="0"/>
              <a:t>&lt;= 512</a:t>
            </a:r>
          </a:p>
        </p:txBody>
      </p:sp>
      <p:sp>
        <p:nvSpPr>
          <p:cNvPr id="25" name="TextBox 24">
            <a:extLst>
              <a:ext uri="{FF2B5EF4-FFF2-40B4-BE49-F238E27FC236}">
                <a16:creationId xmlns:a16="http://schemas.microsoft.com/office/drawing/2014/main" id="{3368710C-3E8D-47AB-935A-1C13CE828D6C}"/>
              </a:ext>
            </a:extLst>
          </p:cNvPr>
          <p:cNvSpPr txBox="1"/>
          <p:nvPr/>
        </p:nvSpPr>
        <p:spPr>
          <a:xfrm>
            <a:off x="6955973" y="3953047"/>
            <a:ext cx="982462" cy="369332"/>
          </a:xfrm>
          <a:prstGeom prst="rect">
            <a:avLst/>
          </a:prstGeom>
          <a:noFill/>
        </p:spPr>
        <p:txBody>
          <a:bodyPr wrap="square" rtlCol="0">
            <a:spAutoFit/>
          </a:bodyPr>
          <a:lstStyle/>
          <a:p>
            <a:pPr algn="ctr"/>
            <a:r>
              <a:rPr lang="en-US" dirty="0"/>
              <a:t>&gt; 512</a:t>
            </a:r>
          </a:p>
        </p:txBody>
      </p:sp>
    </p:spTree>
    <p:extLst>
      <p:ext uri="{BB962C8B-B14F-4D97-AF65-F5344CB8AC3E}">
        <p14:creationId xmlns:p14="http://schemas.microsoft.com/office/powerpoint/2010/main" val="36619713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Models That Are Inherently Interpretable</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t>Regression models </a:t>
            </a:r>
          </a:p>
          <a:p>
            <a:pPr lvl="1"/>
            <a:r>
              <a:rPr lang="en-US" dirty="0"/>
              <a:t>Linear regression: coefficients</a:t>
            </a:r>
          </a:p>
          <a:p>
            <a:pPr lvl="1"/>
            <a:r>
              <a:rPr lang="en-US" dirty="0"/>
              <a:t>Logistic regression: odds ratio</a:t>
            </a:r>
          </a:p>
          <a:p>
            <a:endParaRPr lang="en-US" dirty="0"/>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TextBox 5">
            <a:extLst>
              <a:ext uri="{FF2B5EF4-FFF2-40B4-BE49-F238E27FC236}">
                <a16:creationId xmlns:a16="http://schemas.microsoft.com/office/drawing/2014/main" id="{1944979F-C241-41DD-8131-C1AF10AAA3AF}"/>
              </a:ext>
            </a:extLst>
          </p:cNvPr>
          <p:cNvSpPr txBox="1"/>
          <p:nvPr/>
        </p:nvSpPr>
        <p:spPr>
          <a:xfrm>
            <a:off x="914399" y="5484504"/>
            <a:ext cx="10515599" cy="523220"/>
          </a:xfrm>
          <a:prstGeom prst="rect">
            <a:avLst/>
          </a:prstGeom>
          <a:noFill/>
        </p:spPr>
        <p:txBody>
          <a:bodyPr wrap="square" rtlCol="0">
            <a:spAutoFit/>
          </a:bodyPr>
          <a:lstStyle/>
          <a:p>
            <a:r>
              <a:rPr lang="en-US" sz="1400" dirty="0">
                <a:solidFill>
                  <a:schemeClr val="bg1">
                    <a:lumMod val="65000"/>
                  </a:schemeClr>
                </a:solidFill>
              </a:rPr>
              <a:t>Taken from Wu et al. "Your Secrets Are Safe: How Browsers' Explanations Impact Misconceptions About Private Browsing Mode," WWW 2018. https://www.blaseur.com/papers/www18privatebrowsing.pdf</a:t>
            </a:r>
          </a:p>
        </p:txBody>
      </p:sp>
      <p:pic>
        <p:nvPicPr>
          <p:cNvPr id="8" name="Picture 7" descr="Table&#10;&#10;Description automatically generated">
            <a:extLst>
              <a:ext uri="{FF2B5EF4-FFF2-40B4-BE49-F238E27FC236}">
                <a16:creationId xmlns:a16="http://schemas.microsoft.com/office/drawing/2014/main" id="{BD6A4474-D6D6-41FE-8B7B-4646CC0434F5}"/>
              </a:ext>
            </a:extLst>
          </p:cNvPr>
          <p:cNvPicPr>
            <a:picLocks noChangeAspect="1"/>
          </p:cNvPicPr>
          <p:nvPr/>
        </p:nvPicPr>
        <p:blipFill>
          <a:blip r:embed="rId2"/>
          <a:stretch>
            <a:fillRect/>
          </a:stretch>
        </p:blipFill>
        <p:spPr>
          <a:xfrm>
            <a:off x="6143348" y="1433866"/>
            <a:ext cx="4319051" cy="4077272"/>
          </a:xfrm>
          <a:prstGeom prst="rect">
            <a:avLst/>
          </a:prstGeom>
        </p:spPr>
      </p:pic>
    </p:spTree>
    <p:extLst>
      <p:ext uri="{BB962C8B-B14F-4D97-AF65-F5344CB8AC3E}">
        <p14:creationId xmlns:p14="http://schemas.microsoft.com/office/powerpoint/2010/main" val="8406106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Highlight Important Features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5" name="TextBox 4">
            <a:extLst>
              <a:ext uri="{FF2B5EF4-FFF2-40B4-BE49-F238E27FC236}">
                <a16:creationId xmlns:a16="http://schemas.microsoft.com/office/drawing/2014/main" id="{094B38A6-8A74-4C89-AD94-8ED98FE41B65}"/>
              </a:ext>
            </a:extLst>
          </p:cNvPr>
          <p:cNvSpPr txBox="1"/>
          <p:nvPr/>
        </p:nvSpPr>
        <p:spPr>
          <a:xfrm>
            <a:off x="914400" y="5484504"/>
            <a:ext cx="9889724" cy="523220"/>
          </a:xfrm>
          <a:prstGeom prst="rect">
            <a:avLst/>
          </a:prstGeom>
          <a:noFill/>
        </p:spPr>
        <p:txBody>
          <a:bodyPr wrap="square" rtlCol="0">
            <a:spAutoFit/>
          </a:bodyPr>
          <a:lstStyle/>
          <a:p>
            <a:r>
              <a:rPr lang="en-US" sz="1400" dirty="0">
                <a:solidFill>
                  <a:schemeClr val="bg1">
                    <a:lumMod val="65000"/>
                  </a:schemeClr>
                </a:solidFill>
              </a:rPr>
              <a:t>Taken from Khan et al. "Helping Users Automatically Find and Manage Sensitive, Expendable Files in Cloud Storage," USENIX Security 2021. https://www.blaseur.com/papers/usenix21-aletheia.pdf</a:t>
            </a:r>
          </a:p>
        </p:txBody>
      </p:sp>
      <p:pic>
        <p:nvPicPr>
          <p:cNvPr id="13" name="Content Placeholder 12" descr="Text&#10;&#10;Description automatically generated">
            <a:extLst>
              <a:ext uri="{FF2B5EF4-FFF2-40B4-BE49-F238E27FC236}">
                <a16:creationId xmlns:a16="http://schemas.microsoft.com/office/drawing/2014/main" id="{FB9773DD-29B7-4E06-86C2-C9D4B47D0434}"/>
              </a:ext>
            </a:extLst>
          </p:cNvPr>
          <p:cNvPicPr>
            <a:picLocks noGrp="1" noChangeAspect="1"/>
          </p:cNvPicPr>
          <p:nvPr>
            <p:ph idx="1"/>
          </p:nvPr>
        </p:nvPicPr>
        <p:blipFill>
          <a:blip r:embed="rId2"/>
          <a:stretch>
            <a:fillRect/>
          </a:stretch>
        </p:blipFill>
        <p:spPr>
          <a:xfrm>
            <a:off x="719092" y="1996972"/>
            <a:ext cx="10936557" cy="2788770"/>
          </a:xfrm>
        </p:spPr>
      </p:pic>
    </p:spTree>
    <p:extLst>
      <p:ext uri="{BB962C8B-B14F-4D97-AF65-F5344CB8AC3E}">
        <p14:creationId xmlns:p14="http://schemas.microsoft.com/office/powerpoint/2010/main" val="3525375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Highlight Important Features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5" name="TextBox 4">
            <a:extLst>
              <a:ext uri="{FF2B5EF4-FFF2-40B4-BE49-F238E27FC236}">
                <a16:creationId xmlns:a16="http://schemas.microsoft.com/office/drawing/2014/main" id="{094B38A6-8A74-4C89-AD94-8ED98FE41B65}"/>
              </a:ext>
            </a:extLst>
          </p:cNvPr>
          <p:cNvSpPr txBox="1"/>
          <p:nvPr/>
        </p:nvSpPr>
        <p:spPr>
          <a:xfrm>
            <a:off x="914400" y="5484504"/>
            <a:ext cx="9889724" cy="523220"/>
          </a:xfrm>
          <a:prstGeom prst="rect">
            <a:avLst/>
          </a:prstGeom>
          <a:noFill/>
        </p:spPr>
        <p:txBody>
          <a:bodyPr wrap="square" rtlCol="0">
            <a:spAutoFit/>
          </a:bodyPr>
          <a:lstStyle/>
          <a:p>
            <a:r>
              <a:rPr lang="en-US" sz="1400" dirty="0">
                <a:solidFill>
                  <a:schemeClr val="bg1">
                    <a:lumMod val="65000"/>
                  </a:schemeClr>
                </a:solidFill>
              </a:rPr>
              <a:t>Taken from Khan et al. "Helping Users Automatically Find and Manage Sensitive, Expendable Files in Cloud Storage," USENIX Security 2021. https://www.blaseur.com/papers/usenix21-aletheia.pdf</a:t>
            </a:r>
          </a:p>
        </p:txBody>
      </p:sp>
      <p:pic>
        <p:nvPicPr>
          <p:cNvPr id="9" name="Content Placeholder 8" descr="Table&#10;&#10;Description automatically generated">
            <a:extLst>
              <a:ext uri="{FF2B5EF4-FFF2-40B4-BE49-F238E27FC236}">
                <a16:creationId xmlns:a16="http://schemas.microsoft.com/office/drawing/2014/main" id="{ED3FBB93-F2A1-4191-877E-95314EEA960C}"/>
              </a:ext>
            </a:extLst>
          </p:cNvPr>
          <p:cNvPicPr>
            <a:picLocks noGrp="1" noChangeAspect="1"/>
          </p:cNvPicPr>
          <p:nvPr>
            <p:ph idx="1"/>
          </p:nvPr>
        </p:nvPicPr>
        <p:blipFill>
          <a:blip r:embed="rId2"/>
          <a:stretch>
            <a:fillRect/>
          </a:stretch>
        </p:blipFill>
        <p:spPr>
          <a:xfrm>
            <a:off x="2904301" y="1617262"/>
            <a:ext cx="6383398" cy="3635670"/>
          </a:xfrm>
        </p:spPr>
      </p:pic>
    </p:spTree>
    <p:extLst>
      <p:ext uri="{BB962C8B-B14F-4D97-AF65-F5344CB8AC3E}">
        <p14:creationId xmlns:p14="http://schemas.microsoft.com/office/powerpoint/2010/main" val="1889049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Explaining a Single Text Classification (Local)</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8" name="Content Placeholder 10">
            <a:extLst>
              <a:ext uri="{FF2B5EF4-FFF2-40B4-BE49-F238E27FC236}">
                <a16:creationId xmlns:a16="http://schemas.microsoft.com/office/drawing/2014/main" id="{7639CBE6-137B-43AD-9812-5DEBCFD88751}"/>
              </a:ext>
            </a:extLst>
          </p:cNvPr>
          <p:cNvPicPr>
            <a:picLocks noChangeAspect="1"/>
          </p:cNvPicPr>
          <p:nvPr/>
        </p:nvPicPr>
        <p:blipFill>
          <a:blip r:embed="rId2"/>
          <a:srcRect/>
          <a:stretch/>
        </p:blipFill>
        <p:spPr>
          <a:xfrm>
            <a:off x="3740060" y="1472493"/>
            <a:ext cx="4711881" cy="3954511"/>
          </a:xfrm>
          <a:prstGeom prst="rect">
            <a:avLst/>
          </a:prstGeom>
          <a:ln w="57150">
            <a:solidFill>
              <a:schemeClr val="tx1"/>
            </a:solidFill>
          </a:ln>
        </p:spPr>
      </p:pic>
    </p:spTree>
    <p:extLst>
      <p:ext uri="{BB962C8B-B14F-4D97-AF65-F5344CB8AC3E}">
        <p14:creationId xmlns:p14="http://schemas.microsoft.com/office/powerpoint/2010/main" val="162260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a:xfrm>
            <a:off x="838198" y="0"/>
            <a:ext cx="10744201" cy="1325563"/>
          </a:xfrm>
        </p:spPr>
        <p:txBody>
          <a:bodyPr/>
          <a:lstStyle/>
          <a:p>
            <a:r>
              <a:rPr lang="en-US" dirty="0"/>
              <a:t>Explaining a Single Image Classification (Local)</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9" name="Content Placeholder 10">
            <a:extLst>
              <a:ext uri="{FF2B5EF4-FFF2-40B4-BE49-F238E27FC236}">
                <a16:creationId xmlns:a16="http://schemas.microsoft.com/office/drawing/2014/main" id="{AB117CEC-41FB-4316-8F69-0C43DF18713D}"/>
              </a:ext>
            </a:extLst>
          </p:cNvPr>
          <p:cNvPicPr>
            <a:picLocks noChangeAspect="1"/>
          </p:cNvPicPr>
          <p:nvPr/>
        </p:nvPicPr>
        <p:blipFill>
          <a:blip r:embed="rId2"/>
          <a:srcRect/>
          <a:stretch/>
        </p:blipFill>
        <p:spPr>
          <a:xfrm>
            <a:off x="571323" y="1633334"/>
            <a:ext cx="11049355" cy="3720973"/>
          </a:xfrm>
          <a:prstGeom prst="rect">
            <a:avLst/>
          </a:prstGeom>
          <a:ln w="57150">
            <a:solidFill>
              <a:schemeClr val="tx1"/>
            </a:solidFill>
          </a:ln>
        </p:spPr>
      </p:pic>
    </p:spTree>
    <p:extLst>
      <p:ext uri="{BB962C8B-B14F-4D97-AF65-F5344CB8AC3E}">
        <p14:creationId xmlns:p14="http://schemas.microsoft.com/office/powerpoint/2010/main" val="30945307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Retrospective Explanations of Images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8" name="Content Placeholder 10">
            <a:extLst>
              <a:ext uri="{FF2B5EF4-FFF2-40B4-BE49-F238E27FC236}">
                <a16:creationId xmlns:a16="http://schemas.microsoft.com/office/drawing/2014/main" id="{AA2A4185-FD21-4D6B-9958-EB241457479B}"/>
              </a:ext>
            </a:extLst>
          </p:cNvPr>
          <p:cNvPicPr>
            <a:picLocks noChangeAspect="1"/>
          </p:cNvPicPr>
          <p:nvPr/>
        </p:nvPicPr>
        <p:blipFill>
          <a:blip r:embed="rId2"/>
          <a:srcRect/>
          <a:stretch/>
        </p:blipFill>
        <p:spPr>
          <a:xfrm>
            <a:off x="2843254" y="1477478"/>
            <a:ext cx="6505492" cy="3990900"/>
          </a:xfrm>
          <a:prstGeom prst="rect">
            <a:avLst/>
          </a:prstGeom>
          <a:ln w="57150">
            <a:solidFill>
              <a:schemeClr val="tx1"/>
            </a:solidFill>
          </a:ln>
        </p:spPr>
      </p:pic>
      <p:sp>
        <p:nvSpPr>
          <p:cNvPr id="10" name="Rectangle 9">
            <a:extLst>
              <a:ext uri="{FF2B5EF4-FFF2-40B4-BE49-F238E27FC236}">
                <a16:creationId xmlns:a16="http://schemas.microsoft.com/office/drawing/2014/main" id="{10FF5335-C146-4DDB-B011-4E82ABB6FC9B}"/>
              </a:ext>
            </a:extLst>
          </p:cNvPr>
          <p:cNvSpPr/>
          <p:nvPr/>
        </p:nvSpPr>
        <p:spPr>
          <a:xfrm>
            <a:off x="6096000" y="1530888"/>
            <a:ext cx="3216674" cy="31298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34734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Retrospective Explanations of Images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8" name="Content Placeholder 10">
            <a:extLst>
              <a:ext uri="{FF2B5EF4-FFF2-40B4-BE49-F238E27FC236}">
                <a16:creationId xmlns:a16="http://schemas.microsoft.com/office/drawing/2014/main" id="{AA2A4185-FD21-4D6B-9958-EB241457479B}"/>
              </a:ext>
            </a:extLst>
          </p:cNvPr>
          <p:cNvPicPr>
            <a:picLocks noChangeAspect="1"/>
          </p:cNvPicPr>
          <p:nvPr/>
        </p:nvPicPr>
        <p:blipFill>
          <a:blip r:embed="rId2"/>
          <a:srcRect/>
          <a:stretch/>
        </p:blipFill>
        <p:spPr>
          <a:xfrm>
            <a:off x="2843254" y="1477478"/>
            <a:ext cx="6505492" cy="3990900"/>
          </a:xfrm>
          <a:prstGeom prst="rect">
            <a:avLst/>
          </a:prstGeom>
          <a:ln w="57150">
            <a:solidFill>
              <a:schemeClr val="tx1"/>
            </a:solidFill>
          </a:ln>
        </p:spPr>
      </p:pic>
    </p:spTree>
    <p:extLst>
      <p:ext uri="{BB962C8B-B14F-4D97-AF65-F5344CB8AC3E}">
        <p14:creationId xmlns:p14="http://schemas.microsoft.com/office/powerpoint/2010/main" val="8712456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Local Explanations Despite Global Complexity</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324707"/>
            <a:ext cx="10668000" cy="738664"/>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 See also Rudin, “Stop explaining black box machine learning models for high stakes decisions and use interpretable models instead,” Nature Machine Intelligence, 2019. https://arxiv.org/pdf/1811.10154</a:t>
            </a:r>
          </a:p>
        </p:txBody>
      </p:sp>
      <p:pic>
        <p:nvPicPr>
          <p:cNvPr id="9" name="Content Placeholder 10">
            <a:extLst>
              <a:ext uri="{FF2B5EF4-FFF2-40B4-BE49-F238E27FC236}">
                <a16:creationId xmlns:a16="http://schemas.microsoft.com/office/drawing/2014/main" id="{C512F90B-9A54-420E-A444-F0D4CBC528A6}"/>
              </a:ext>
            </a:extLst>
          </p:cNvPr>
          <p:cNvPicPr>
            <a:picLocks noChangeAspect="1"/>
          </p:cNvPicPr>
          <p:nvPr/>
        </p:nvPicPr>
        <p:blipFill rotWithShape="1">
          <a:blip r:embed="rId2"/>
          <a:srcRect t="3038"/>
          <a:stretch/>
        </p:blipFill>
        <p:spPr>
          <a:xfrm>
            <a:off x="4024656" y="1447060"/>
            <a:ext cx="4142688" cy="3824378"/>
          </a:xfrm>
          <a:prstGeom prst="rect">
            <a:avLst/>
          </a:prstGeom>
          <a:ln w="57150">
            <a:solidFill>
              <a:schemeClr val="tx1"/>
            </a:solidFill>
          </a:ln>
        </p:spPr>
      </p:pic>
    </p:spTree>
    <p:extLst>
      <p:ext uri="{BB962C8B-B14F-4D97-AF65-F5344CB8AC3E}">
        <p14:creationId xmlns:p14="http://schemas.microsoft.com/office/powerpoint/2010/main" val="42313466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DB1D22D3-5AEE-794A-82C0-D0D41F7B1DFA}"/>
              </a:ext>
            </a:extLst>
          </p:cNvPr>
          <p:cNvGrpSpPr/>
          <p:nvPr/>
        </p:nvGrpSpPr>
        <p:grpSpPr>
          <a:xfrm>
            <a:off x="9122679" y="3002415"/>
            <a:ext cx="2379873" cy="1833912"/>
            <a:chOff x="2537460" y="1444323"/>
            <a:chExt cx="2240280" cy="933120"/>
          </a:xfrm>
        </p:grpSpPr>
        <p:sp>
          <p:nvSpPr>
            <p:cNvPr id="78" name="Rectangle 77">
              <a:extLst>
                <a:ext uri="{FF2B5EF4-FFF2-40B4-BE49-F238E27FC236}">
                  <a16:creationId xmlns:a16="http://schemas.microsoft.com/office/drawing/2014/main" id="{159DF56E-FE57-404E-8806-D30513B2543D}"/>
                </a:ext>
              </a:extLst>
            </p:cNvPr>
            <p:cNvSpPr/>
            <p:nvPr/>
          </p:nvSpPr>
          <p:spPr>
            <a:xfrm>
              <a:off x="2537460" y="1444323"/>
              <a:ext cx="2240280" cy="3906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Deployment</a:t>
              </a:r>
            </a:p>
          </p:txBody>
        </p:sp>
        <p:sp>
          <p:nvSpPr>
            <p:cNvPr id="79" name="Rectangle 78">
              <a:extLst>
                <a:ext uri="{FF2B5EF4-FFF2-40B4-BE49-F238E27FC236}">
                  <a16:creationId xmlns:a16="http://schemas.microsoft.com/office/drawing/2014/main" id="{CEEEEE2C-0977-EC4D-BEC7-365444A81747}"/>
                </a:ext>
              </a:extLst>
            </p:cNvPr>
            <p:cNvSpPr/>
            <p:nvPr/>
          </p:nvSpPr>
          <p:spPr>
            <a:xfrm>
              <a:off x="2537460" y="1834987"/>
              <a:ext cx="2240280" cy="54245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Performance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Evasion and attacks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Model drift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Impact on stakeholders</a:t>
              </a:r>
            </a:p>
          </p:txBody>
        </p:sp>
      </p:grpSp>
      <p:grpSp>
        <p:nvGrpSpPr>
          <p:cNvPr id="80" name="Group 79">
            <a:extLst>
              <a:ext uri="{FF2B5EF4-FFF2-40B4-BE49-F238E27FC236}">
                <a16:creationId xmlns:a16="http://schemas.microsoft.com/office/drawing/2014/main" id="{547CE830-0AE7-DE42-92D2-A882C95A4293}"/>
              </a:ext>
            </a:extLst>
          </p:cNvPr>
          <p:cNvGrpSpPr/>
          <p:nvPr/>
        </p:nvGrpSpPr>
        <p:grpSpPr>
          <a:xfrm>
            <a:off x="6174260" y="3019324"/>
            <a:ext cx="2921916" cy="1837944"/>
            <a:chOff x="6174260" y="3019324"/>
            <a:chExt cx="2921916" cy="1837944"/>
          </a:xfrm>
        </p:grpSpPr>
        <p:grpSp>
          <p:nvGrpSpPr>
            <p:cNvPr id="81" name="Group 80">
              <a:extLst>
                <a:ext uri="{FF2B5EF4-FFF2-40B4-BE49-F238E27FC236}">
                  <a16:creationId xmlns:a16="http://schemas.microsoft.com/office/drawing/2014/main" id="{CF180C12-516B-044D-B995-07D8CF2CCC0A}"/>
                </a:ext>
              </a:extLst>
            </p:cNvPr>
            <p:cNvGrpSpPr/>
            <p:nvPr/>
          </p:nvGrpSpPr>
          <p:grpSpPr>
            <a:xfrm>
              <a:off x="6174260" y="3019324"/>
              <a:ext cx="2379873" cy="1837944"/>
              <a:chOff x="2537460" y="1431001"/>
              <a:chExt cx="2240280" cy="1347250"/>
            </a:xfrm>
          </p:grpSpPr>
          <p:sp>
            <p:nvSpPr>
              <p:cNvPr id="83" name="Rectangle 82">
                <a:extLst>
                  <a:ext uri="{FF2B5EF4-FFF2-40B4-BE49-F238E27FC236}">
                    <a16:creationId xmlns:a16="http://schemas.microsoft.com/office/drawing/2014/main" id="{DCFDDA26-FDF5-B24D-94FF-EB63828FC749}"/>
                  </a:ext>
                </a:extLst>
              </p:cNvPr>
              <p:cNvSpPr/>
              <p:nvPr/>
            </p:nvSpPr>
            <p:spPr>
              <a:xfrm>
                <a:off x="2537460" y="1431001"/>
                <a:ext cx="2240280" cy="557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Modeling</a:t>
                </a:r>
              </a:p>
            </p:txBody>
          </p:sp>
          <p:sp>
            <p:nvSpPr>
              <p:cNvPr id="84" name="Rectangle 83">
                <a:extLst>
                  <a:ext uri="{FF2B5EF4-FFF2-40B4-BE49-F238E27FC236}">
                    <a16:creationId xmlns:a16="http://schemas.microsoft.com/office/drawing/2014/main" id="{8865AEB1-5E0A-4D4C-B98B-F3743B7C855F}"/>
                  </a:ext>
                </a:extLst>
              </p:cNvPr>
              <p:cNvSpPr/>
              <p:nvPr/>
            </p:nvSpPr>
            <p:spPr>
              <a:xfrm>
                <a:off x="2537460" y="1988821"/>
                <a:ext cx="2240280" cy="7894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Efficiency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Accuracy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Interpretability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Adversarial resistance</a:t>
                </a:r>
              </a:p>
            </p:txBody>
          </p:sp>
        </p:grpSp>
        <p:sp>
          <p:nvSpPr>
            <p:cNvPr id="82" name="Right Arrow 81">
              <a:extLst>
                <a:ext uri="{FF2B5EF4-FFF2-40B4-BE49-F238E27FC236}">
                  <a16:creationId xmlns:a16="http://schemas.microsoft.com/office/drawing/2014/main" id="{7529465F-E85B-3349-B4DA-A88F90BE5EB0}"/>
                </a:ext>
              </a:extLst>
            </p:cNvPr>
            <p:cNvSpPr/>
            <p:nvPr/>
          </p:nvSpPr>
          <p:spPr>
            <a:xfrm>
              <a:off x="8771482" y="3831748"/>
              <a:ext cx="324694" cy="2926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grpSp>
        <p:nvGrpSpPr>
          <p:cNvPr id="85" name="Group 84">
            <a:extLst>
              <a:ext uri="{FF2B5EF4-FFF2-40B4-BE49-F238E27FC236}">
                <a16:creationId xmlns:a16="http://schemas.microsoft.com/office/drawing/2014/main" id="{6A190AC4-281E-D142-85A7-0EB42BD83FEC}"/>
              </a:ext>
            </a:extLst>
          </p:cNvPr>
          <p:cNvGrpSpPr/>
          <p:nvPr/>
        </p:nvGrpSpPr>
        <p:grpSpPr>
          <a:xfrm>
            <a:off x="2119973" y="157291"/>
            <a:ext cx="2823827" cy="1379266"/>
            <a:chOff x="2119973" y="316759"/>
            <a:chExt cx="2823827" cy="1833908"/>
          </a:xfrm>
        </p:grpSpPr>
        <p:sp>
          <p:nvSpPr>
            <p:cNvPr id="86" name="Rectangle 85">
              <a:extLst>
                <a:ext uri="{FF2B5EF4-FFF2-40B4-BE49-F238E27FC236}">
                  <a16:creationId xmlns:a16="http://schemas.microsoft.com/office/drawing/2014/main" id="{76246E91-D086-6648-96C3-70B2B82841FF}"/>
                </a:ext>
              </a:extLst>
            </p:cNvPr>
            <p:cNvSpPr/>
            <p:nvPr/>
          </p:nvSpPr>
          <p:spPr>
            <a:xfrm>
              <a:off x="2119974" y="316759"/>
              <a:ext cx="2823826" cy="747324"/>
            </a:xfrm>
            <a:prstGeom prst="rect">
              <a:avLst/>
            </a:prstGeom>
            <a:solidFill>
              <a:srgbClr val="002B3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Adversaries</a:t>
              </a:r>
            </a:p>
          </p:txBody>
        </p:sp>
        <p:sp>
          <p:nvSpPr>
            <p:cNvPr id="87" name="Rectangle 86">
              <a:extLst>
                <a:ext uri="{FF2B5EF4-FFF2-40B4-BE49-F238E27FC236}">
                  <a16:creationId xmlns:a16="http://schemas.microsoft.com/office/drawing/2014/main" id="{95C43885-E05D-8642-A476-796414EB713D}"/>
                </a:ext>
              </a:extLst>
            </p:cNvPr>
            <p:cNvSpPr/>
            <p:nvPr/>
          </p:nvSpPr>
          <p:spPr>
            <a:xfrm>
              <a:off x="2119973" y="1064082"/>
              <a:ext cx="2823826" cy="10865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Attacker’s goals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Attacker’s capabilities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Robustness of model/feature</a:t>
              </a:r>
            </a:p>
          </p:txBody>
        </p:sp>
      </p:grpSp>
      <p:grpSp>
        <p:nvGrpSpPr>
          <p:cNvPr id="88" name="Group 87">
            <a:extLst>
              <a:ext uri="{FF2B5EF4-FFF2-40B4-BE49-F238E27FC236}">
                <a16:creationId xmlns:a16="http://schemas.microsoft.com/office/drawing/2014/main" id="{6B14134E-AF4E-2E4B-9F47-945123EF3318}"/>
              </a:ext>
            </a:extLst>
          </p:cNvPr>
          <p:cNvGrpSpPr/>
          <p:nvPr/>
        </p:nvGrpSpPr>
        <p:grpSpPr>
          <a:xfrm>
            <a:off x="7413333" y="157291"/>
            <a:ext cx="2823827" cy="1379266"/>
            <a:chOff x="7413333" y="398039"/>
            <a:chExt cx="2823827" cy="1833908"/>
          </a:xfrm>
        </p:grpSpPr>
        <p:sp>
          <p:nvSpPr>
            <p:cNvPr id="89" name="Rectangle 88">
              <a:extLst>
                <a:ext uri="{FF2B5EF4-FFF2-40B4-BE49-F238E27FC236}">
                  <a16:creationId xmlns:a16="http://schemas.microsoft.com/office/drawing/2014/main" id="{8AB25FFB-3797-D444-975A-94C1B00EB8A8}"/>
                </a:ext>
              </a:extLst>
            </p:cNvPr>
            <p:cNvSpPr/>
            <p:nvPr/>
          </p:nvSpPr>
          <p:spPr>
            <a:xfrm>
              <a:off x="7413334" y="398039"/>
              <a:ext cx="2823826" cy="747324"/>
            </a:xfrm>
            <a:prstGeom prst="rect">
              <a:avLst/>
            </a:prstGeom>
            <a:solidFill>
              <a:srgbClr val="002B3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Ethics</a:t>
              </a:r>
            </a:p>
          </p:txBody>
        </p:sp>
        <p:sp>
          <p:nvSpPr>
            <p:cNvPr id="90" name="Rectangle 89">
              <a:extLst>
                <a:ext uri="{FF2B5EF4-FFF2-40B4-BE49-F238E27FC236}">
                  <a16:creationId xmlns:a16="http://schemas.microsoft.com/office/drawing/2014/main" id="{FE1CA3BB-7A9C-F342-97ED-07D5D0D09BB6}"/>
                </a:ext>
              </a:extLst>
            </p:cNvPr>
            <p:cNvSpPr/>
            <p:nvPr/>
          </p:nvSpPr>
          <p:spPr>
            <a:xfrm>
              <a:off x="7413333" y="1145362"/>
              <a:ext cx="2823826" cy="10865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Privacy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Fairness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Transparency</a:t>
              </a:r>
            </a:p>
          </p:txBody>
        </p:sp>
      </p:grpSp>
      <p:sp>
        <p:nvSpPr>
          <p:cNvPr id="91" name="TextBox 90">
            <a:extLst>
              <a:ext uri="{FF2B5EF4-FFF2-40B4-BE49-F238E27FC236}">
                <a16:creationId xmlns:a16="http://schemas.microsoft.com/office/drawing/2014/main" id="{78BA6C8E-4BE4-0147-A59D-1F298C038C84}"/>
              </a:ext>
            </a:extLst>
          </p:cNvPr>
          <p:cNvSpPr txBox="1"/>
          <p:nvPr/>
        </p:nvSpPr>
        <p:spPr>
          <a:xfrm>
            <a:off x="8252821" y="1907624"/>
            <a:ext cx="113364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Module 4</a:t>
            </a:r>
          </a:p>
        </p:txBody>
      </p:sp>
      <p:sp>
        <p:nvSpPr>
          <p:cNvPr id="92" name="Right Brace 91">
            <a:extLst>
              <a:ext uri="{FF2B5EF4-FFF2-40B4-BE49-F238E27FC236}">
                <a16:creationId xmlns:a16="http://schemas.microsoft.com/office/drawing/2014/main" id="{6D230133-D554-E14C-89AB-7A5F4D90B9DA}"/>
              </a:ext>
            </a:extLst>
          </p:cNvPr>
          <p:cNvSpPr/>
          <p:nvPr/>
        </p:nvSpPr>
        <p:spPr>
          <a:xfrm rot="5400000">
            <a:off x="8677878" y="370022"/>
            <a:ext cx="274320" cy="2743200"/>
          </a:xfrm>
          <a:prstGeom prst="rightBrace">
            <a:avLst/>
          </a:prstGeom>
          <a:ln w="31750" cap="flat">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93" name="TextBox 92">
            <a:extLst>
              <a:ext uri="{FF2B5EF4-FFF2-40B4-BE49-F238E27FC236}">
                <a16:creationId xmlns:a16="http://schemas.microsoft.com/office/drawing/2014/main" id="{844B2850-F1B8-A14F-ABA2-636346672794}"/>
              </a:ext>
            </a:extLst>
          </p:cNvPr>
          <p:cNvSpPr txBox="1"/>
          <p:nvPr/>
        </p:nvSpPr>
        <p:spPr>
          <a:xfrm>
            <a:off x="2720032" y="1900999"/>
            <a:ext cx="16337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Modules 2 – 4</a:t>
            </a:r>
          </a:p>
        </p:txBody>
      </p:sp>
      <p:sp>
        <p:nvSpPr>
          <p:cNvPr id="94" name="Right Brace 93">
            <a:extLst>
              <a:ext uri="{FF2B5EF4-FFF2-40B4-BE49-F238E27FC236}">
                <a16:creationId xmlns:a16="http://schemas.microsoft.com/office/drawing/2014/main" id="{A96CE794-0550-4841-A668-1E48C4800572}"/>
              </a:ext>
            </a:extLst>
          </p:cNvPr>
          <p:cNvSpPr/>
          <p:nvPr/>
        </p:nvSpPr>
        <p:spPr>
          <a:xfrm rot="5400000">
            <a:off x="3396880" y="363397"/>
            <a:ext cx="274320" cy="2743200"/>
          </a:xfrm>
          <a:prstGeom prst="rightBrace">
            <a:avLst/>
          </a:prstGeom>
          <a:ln w="31750" cap="flat">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95" name="TextBox 94">
            <a:extLst>
              <a:ext uri="{FF2B5EF4-FFF2-40B4-BE49-F238E27FC236}">
                <a16:creationId xmlns:a16="http://schemas.microsoft.com/office/drawing/2014/main" id="{CE1BA7C9-F2E1-B542-ACF4-5EE8B2A0B006}"/>
              </a:ext>
            </a:extLst>
          </p:cNvPr>
          <p:cNvSpPr txBox="1"/>
          <p:nvPr/>
        </p:nvSpPr>
        <p:spPr>
          <a:xfrm>
            <a:off x="5317465" y="5214044"/>
            <a:ext cx="113364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Module 3</a:t>
            </a:r>
          </a:p>
        </p:txBody>
      </p:sp>
      <p:sp>
        <p:nvSpPr>
          <p:cNvPr id="96" name="Right Brace 95">
            <a:extLst>
              <a:ext uri="{FF2B5EF4-FFF2-40B4-BE49-F238E27FC236}">
                <a16:creationId xmlns:a16="http://schemas.microsoft.com/office/drawing/2014/main" id="{4EEDDEBC-D338-6647-A00D-72D190971090}"/>
              </a:ext>
            </a:extLst>
          </p:cNvPr>
          <p:cNvSpPr/>
          <p:nvPr/>
        </p:nvSpPr>
        <p:spPr>
          <a:xfrm rot="5400000">
            <a:off x="5748284" y="2409998"/>
            <a:ext cx="274320" cy="5276088"/>
          </a:xfrm>
          <a:prstGeom prst="rightBrace">
            <a:avLst/>
          </a:prstGeom>
          <a:ln w="31750" cap="flat">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97" name="Arrow: Bent 7">
            <a:extLst>
              <a:ext uri="{FF2B5EF4-FFF2-40B4-BE49-F238E27FC236}">
                <a16:creationId xmlns:a16="http://schemas.microsoft.com/office/drawing/2014/main" id="{A36B21A3-F68E-4846-B1DD-1C4673398873}"/>
              </a:ext>
            </a:extLst>
          </p:cNvPr>
          <p:cNvSpPr/>
          <p:nvPr/>
        </p:nvSpPr>
        <p:spPr>
          <a:xfrm rot="5400000">
            <a:off x="11074872" y="4349213"/>
            <a:ext cx="1399032" cy="51717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98" name="Arrow: Bent 56">
            <a:extLst>
              <a:ext uri="{FF2B5EF4-FFF2-40B4-BE49-F238E27FC236}">
                <a16:creationId xmlns:a16="http://schemas.microsoft.com/office/drawing/2014/main" id="{70A4A42A-83E3-DA4E-85E2-0492BC52FD28}"/>
              </a:ext>
            </a:extLst>
          </p:cNvPr>
          <p:cNvSpPr/>
          <p:nvPr/>
        </p:nvSpPr>
        <p:spPr>
          <a:xfrm rot="10800000">
            <a:off x="1909428" y="5393638"/>
            <a:ext cx="10058400" cy="51717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grpSp>
        <p:nvGrpSpPr>
          <p:cNvPr id="99" name="Group 98">
            <a:extLst>
              <a:ext uri="{FF2B5EF4-FFF2-40B4-BE49-F238E27FC236}">
                <a16:creationId xmlns:a16="http://schemas.microsoft.com/office/drawing/2014/main" id="{660418BF-964A-AE4A-B98B-4EB24B980530}"/>
              </a:ext>
            </a:extLst>
          </p:cNvPr>
          <p:cNvGrpSpPr/>
          <p:nvPr/>
        </p:nvGrpSpPr>
        <p:grpSpPr>
          <a:xfrm>
            <a:off x="3225650" y="3019324"/>
            <a:ext cx="2731600" cy="1837944"/>
            <a:chOff x="6174260" y="3019324"/>
            <a:chExt cx="2731600" cy="1837944"/>
          </a:xfrm>
        </p:grpSpPr>
        <p:grpSp>
          <p:nvGrpSpPr>
            <p:cNvPr id="100" name="Group 99">
              <a:extLst>
                <a:ext uri="{FF2B5EF4-FFF2-40B4-BE49-F238E27FC236}">
                  <a16:creationId xmlns:a16="http://schemas.microsoft.com/office/drawing/2014/main" id="{1FC1B7E3-D39F-5748-9843-9D2EF4BDC192}"/>
                </a:ext>
              </a:extLst>
            </p:cNvPr>
            <p:cNvGrpSpPr/>
            <p:nvPr/>
          </p:nvGrpSpPr>
          <p:grpSpPr>
            <a:xfrm>
              <a:off x="6174260" y="3019324"/>
              <a:ext cx="2379873" cy="1837944"/>
              <a:chOff x="2537460" y="1431001"/>
              <a:chExt cx="2240280" cy="1347250"/>
            </a:xfrm>
          </p:grpSpPr>
          <p:sp>
            <p:nvSpPr>
              <p:cNvPr id="102" name="Rectangle 101">
                <a:extLst>
                  <a:ext uri="{FF2B5EF4-FFF2-40B4-BE49-F238E27FC236}">
                    <a16:creationId xmlns:a16="http://schemas.microsoft.com/office/drawing/2014/main" id="{5D9F3354-2D9A-A64D-A741-776A2FF722BA}"/>
                  </a:ext>
                </a:extLst>
              </p:cNvPr>
              <p:cNvSpPr/>
              <p:nvPr/>
            </p:nvSpPr>
            <p:spPr>
              <a:xfrm>
                <a:off x="2537460" y="1431001"/>
                <a:ext cx="2240280" cy="557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Data Representation</a:t>
                </a:r>
              </a:p>
            </p:txBody>
          </p:sp>
          <p:sp>
            <p:nvSpPr>
              <p:cNvPr id="103" name="Rectangle 102">
                <a:extLst>
                  <a:ext uri="{FF2B5EF4-FFF2-40B4-BE49-F238E27FC236}">
                    <a16:creationId xmlns:a16="http://schemas.microsoft.com/office/drawing/2014/main" id="{DF284367-0F5D-9D46-A693-333D997C0349}"/>
                  </a:ext>
                </a:extLst>
              </p:cNvPr>
              <p:cNvSpPr/>
              <p:nvPr/>
            </p:nvSpPr>
            <p:spPr>
              <a:xfrm>
                <a:off x="2537460" y="1988821"/>
                <a:ext cx="2240280" cy="7894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Data cleaning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Missing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Feature selection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Consider fairness</a:t>
                </a:r>
              </a:p>
            </p:txBody>
          </p:sp>
        </p:grpSp>
        <p:sp>
          <p:nvSpPr>
            <p:cNvPr id="101" name="Right Arrow 41">
              <a:extLst>
                <a:ext uri="{FF2B5EF4-FFF2-40B4-BE49-F238E27FC236}">
                  <a16:creationId xmlns:a16="http://schemas.microsoft.com/office/drawing/2014/main" id="{A5D754ED-D74A-1B46-A3D0-61B5C2AB8942}"/>
                </a:ext>
              </a:extLst>
            </p:cNvPr>
            <p:cNvSpPr/>
            <p:nvPr/>
          </p:nvSpPr>
          <p:spPr>
            <a:xfrm>
              <a:off x="8554674" y="3831748"/>
              <a:ext cx="351186" cy="2926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grpSp>
        <p:nvGrpSpPr>
          <p:cNvPr id="104" name="Group 103">
            <a:extLst>
              <a:ext uri="{FF2B5EF4-FFF2-40B4-BE49-F238E27FC236}">
                <a16:creationId xmlns:a16="http://schemas.microsoft.com/office/drawing/2014/main" id="{8B7A915A-F171-474A-BB4D-E48FEC3425B4}"/>
              </a:ext>
            </a:extLst>
          </p:cNvPr>
          <p:cNvGrpSpPr/>
          <p:nvPr/>
        </p:nvGrpSpPr>
        <p:grpSpPr>
          <a:xfrm>
            <a:off x="277036" y="3019324"/>
            <a:ext cx="2921916" cy="1837944"/>
            <a:chOff x="6174260" y="3019324"/>
            <a:chExt cx="2921916" cy="1837944"/>
          </a:xfrm>
        </p:grpSpPr>
        <p:grpSp>
          <p:nvGrpSpPr>
            <p:cNvPr id="105" name="Group 104">
              <a:extLst>
                <a:ext uri="{FF2B5EF4-FFF2-40B4-BE49-F238E27FC236}">
                  <a16:creationId xmlns:a16="http://schemas.microsoft.com/office/drawing/2014/main" id="{DB5840AD-4ADE-3B4B-B6D6-E763977C6DE7}"/>
                </a:ext>
              </a:extLst>
            </p:cNvPr>
            <p:cNvGrpSpPr/>
            <p:nvPr/>
          </p:nvGrpSpPr>
          <p:grpSpPr>
            <a:xfrm>
              <a:off x="6174260" y="3019324"/>
              <a:ext cx="2379873" cy="1837944"/>
              <a:chOff x="2537460" y="1431001"/>
              <a:chExt cx="2240280" cy="1347250"/>
            </a:xfrm>
          </p:grpSpPr>
          <p:sp>
            <p:nvSpPr>
              <p:cNvPr id="107" name="Rectangle 106">
                <a:extLst>
                  <a:ext uri="{FF2B5EF4-FFF2-40B4-BE49-F238E27FC236}">
                    <a16:creationId xmlns:a16="http://schemas.microsoft.com/office/drawing/2014/main" id="{0349BEB7-B498-8843-9A70-9709DEE53DBC}"/>
                  </a:ext>
                </a:extLst>
              </p:cNvPr>
              <p:cNvSpPr/>
              <p:nvPr/>
            </p:nvSpPr>
            <p:spPr>
              <a:xfrm>
                <a:off x="2537460" y="1431001"/>
                <a:ext cx="2240280" cy="557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Identify Goals &amp; Collect Data</a:t>
                </a:r>
              </a:p>
            </p:txBody>
          </p:sp>
          <p:sp>
            <p:nvSpPr>
              <p:cNvPr id="108" name="Rectangle 107">
                <a:extLst>
                  <a:ext uri="{FF2B5EF4-FFF2-40B4-BE49-F238E27FC236}">
                    <a16:creationId xmlns:a16="http://schemas.microsoft.com/office/drawing/2014/main" id="{B919F090-A984-3643-9ED9-B4935CAB3C55}"/>
                  </a:ext>
                </a:extLst>
              </p:cNvPr>
              <p:cNvSpPr/>
              <p:nvPr/>
            </p:nvSpPr>
            <p:spPr>
              <a:xfrm>
                <a:off x="2537460" y="1988821"/>
                <a:ext cx="2240280" cy="7894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Pinpoint needs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Data acquisition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Data labeling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Data exploration</a:t>
                </a:r>
              </a:p>
            </p:txBody>
          </p:sp>
        </p:grpSp>
        <p:sp>
          <p:nvSpPr>
            <p:cNvPr id="106" name="Right Arrow 41">
              <a:extLst>
                <a:ext uri="{FF2B5EF4-FFF2-40B4-BE49-F238E27FC236}">
                  <a16:creationId xmlns:a16="http://schemas.microsoft.com/office/drawing/2014/main" id="{8B75A199-98E2-B143-A0FB-CB7FE1AC7C40}"/>
                </a:ext>
              </a:extLst>
            </p:cNvPr>
            <p:cNvSpPr/>
            <p:nvPr/>
          </p:nvSpPr>
          <p:spPr>
            <a:xfrm>
              <a:off x="8554674" y="3831748"/>
              <a:ext cx="541502" cy="2926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sp>
        <p:nvSpPr>
          <p:cNvPr id="109" name="TextBox 108">
            <a:extLst>
              <a:ext uri="{FF2B5EF4-FFF2-40B4-BE49-F238E27FC236}">
                <a16:creationId xmlns:a16="http://schemas.microsoft.com/office/drawing/2014/main" id="{9A934E96-463A-0440-A42D-F97DC15561CB}"/>
              </a:ext>
            </a:extLst>
          </p:cNvPr>
          <p:cNvSpPr txBox="1"/>
          <p:nvPr/>
        </p:nvSpPr>
        <p:spPr>
          <a:xfrm>
            <a:off x="6795077" y="2305192"/>
            <a:ext cx="113364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i="0" u="none" strike="noStrike" kern="1200" cap="none" spc="0" normalizeH="0" baseline="0" noProof="0" dirty="0">
                <a:ln>
                  <a:noFill/>
                </a:ln>
                <a:solidFill>
                  <a:srgbClr val="000000"/>
                </a:solidFill>
                <a:effectLst/>
                <a:uLnTx/>
                <a:uFillTx/>
                <a:latin typeface="Arial" panose="020B0604020202020204"/>
                <a:ea typeface="+mn-ea"/>
                <a:cs typeface="+mn-cs"/>
              </a:rPr>
              <a:t>Module 1</a:t>
            </a:r>
          </a:p>
        </p:txBody>
      </p:sp>
      <p:sp>
        <p:nvSpPr>
          <p:cNvPr id="110" name="Right Brace 109">
            <a:extLst>
              <a:ext uri="{FF2B5EF4-FFF2-40B4-BE49-F238E27FC236}">
                <a16:creationId xmlns:a16="http://schemas.microsoft.com/office/drawing/2014/main" id="{254D9A82-629B-A248-A0BE-A7D5433691F6}"/>
              </a:ext>
            </a:extLst>
          </p:cNvPr>
          <p:cNvSpPr/>
          <p:nvPr/>
        </p:nvSpPr>
        <p:spPr>
          <a:xfrm rot="-5400000">
            <a:off x="7227092" y="1675696"/>
            <a:ext cx="274320" cy="2331720"/>
          </a:xfrm>
          <a:prstGeom prst="rightBrace">
            <a:avLst/>
          </a:prstGeom>
          <a:ln w="31750" cap="flat">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111" name="TextBox 110">
            <a:extLst>
              <a:ext uri="{FF2B5EF4-FFF2-40B4-BE49-F238E27FC236}">
                <a16:creationId xmlns:a16="http://schemas.microsoft.com/office/drawing/2014/main" id="{8A0FE001-436E-ED4F-98EB-8778FA9AAE34}"/>
              </a:ext>
            </a:extLst>
          </p:cNvPr>
          <p:cNvSpPr txBox="1"/>
          <p:nvPr/>
        </p:nvSpPr>
        <p:spPr>
          <a:xfrm>
            <a:off x="2368853" y="2305192"/>
            <a:ext cx="113364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Module 2</a:t>
            </a:r>
          </a:p>
        </p:txBody>
      </p:sp>
      <p:sp>
        <p:nvSpPr>
          <p:cNvPr id="112" name="Right Brace 111">
            <a:extLst>
              <a:ext uri="{FF2B5EF4-FFF2-40B4-BE49-F238E27FC236}">
                <a16:creationId xmlns:a16="http://schemas.microsoft.com/office/drawing/2014/main" id="{44924311-BD86-D840-BB22-6D984C9E88C2}"/>
              </a:ext>
            </a:extLst>
          </p:cNvPr>
          <p:cNvSpPr/>
          <p:nvPr/>
        </p:nvSpPr>
        <p:spPr>
          <a:xfrm rot="-5400000">
            <a:off x="2799672" y="203511"/>
            <a:ext cx="274320" cy="5276088"/>
          </a:xfrm>
          <a:prstGeom prst="rightBrace">
            <a:avLst/>
          </a:prstGeom>
          <a:ln w="31750" cap="flat">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113" name="Arrow: Bent 74">
            <a:extLst>
              <a:ext uri="{FF2B5EF4-FFF2-40B4-BE49-F238E27FC236}">
                <a16:creationId xmlns:a16="http://schemas.microsoft.com/office/drawing/2014/main" id="{5E9E6031-7562-FE4A-9614-5C0B0B71C442}"/>
              </a:ext>
            </a:extLst>
          </p:cNvPr>
          <p:cNvSpPr/>
          <p:nvPr/>
        </p:nvSpPr>
        <p:spPr>
          <a:xfrm rot="16200000">
            <a:off x="1098783" y="5103364"/>
            <a:ext cx="960120" cy="52120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41" name="Rectangle 40">
            <a:extLst>
              <a:ext uri="{FF2B5EF4-FFF2-40B4-BE49-F238E27FC236}">
                <a16:creationId xmlns:a16="http://schemas.microsoft.com/office/drawing/2014/main" id="{B2202999-1D79-4E51-81DE-0C00F3F30F8D}"/>
              </a:ext>
            </a:extLst>
          </p:cNvPr>
          <p:cNvSpPr/>
          <p:nvPr/>
        </p:nvSpPr>
        <p:spPr>
          <a:xfrm>
            <a:off x="7350710" y="97651"/>
            <a:ext cx="2956264" cy="2129487"/>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22195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Business Applications</a:t>
            </a:r>
          </a:p>
        </p:txBody>
      </p:sp>
    </p:spTree>
    <p:extLst>
      <p:ext uri="{BB962C8B-B14F-4D97-AF65-F5344CB8AC3E}">
        <p14:creationId xmlns:p14="http://schemas.microsoft.com/office/powerpoint/2010/main" val="29588963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Information to Potentially Include</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764915" cy="4157428"/>
          </a:xfrm>
        </p:spPr>
        <p:txBody>
          <a:bodyPr>
            <a:normAutofit fontScale="92500"/>
          </a:bodyPr>
          <a:lstStyle/>
          <a:p>
            <a:r>
              <a:rPr lang="en-US" dirty="0"/>
              <a:t>The general approach taken</a:t>
            </a:r>
          </a:p>
          <a:p>
            <a:r>
              <a:rPr lang="en-US" dirty="0"/>
              <a:t>The precise factors taken into account</a:t>
            </a:r>
          </a:p>
          <a:p>
            <a:pPr lvl="1"/>
            <a:r>
              <a:rPr lang="en-US" dirty="0"/>
              <a:t>Do we provide access to the data subject’s own values?</a:t>
            </a:r>
          </a:p>
          <a:p>
            <a:pPr lvl="1"/>
            <a:r>
              <a:rPr lang="en-US" dirty="0"/>
              <a:t>Do we explain how those factors are combined?</a:t>
            </a:r>
          </a:p>
          <a:p>
            <a:pPr lvl="1"/>
            <a:r>
              <a:rPr lang="en-US" dirty="0"/>
              <a:t>Do we explain the ML model used?</a:t>
            </a:r>
          </a:p>
          <a:p>
            <a:pPr lvl="1"/>
            <a:r>
              <a:rPr lang="en-US" dirty="0"/>
              <a:t>Do we open-source the ML model?</a:t>
            </a:r>
          </a:p>
          <a:p>
            <a:r>
              <a:rPr lang="en-US" dirty="0"/>
              <a:t>Counterfactuals – “If X had not occurred, Y would not have occurred”</a:t>
            </a:r>
          </a:p>
          <a:p>
            <a:pPr lvl="1"/>
            <a:r>
              <a:rPr lang="en-US" dirty="0"/>
              <a:t>What could a person have changed for a different classification?</a:t>
            </a:r>
          </a:p>
          <a:p>
            <a:pPr lvl="1"/>
            <a:r>
              <a:rPr lang="en-US" dirty="0"/>
              <a:t>Can we define some distance function and show the smallest change?</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9898372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Broad Approaches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5" name="Content Placeholder 4">
            <a:extLst>
              <a:ext uri="{FF2B5EF4-FFF2-40B4-BE49-F238E27FC236}">
                <a16:creationId xmlns:a16="http://schemas.microsoft.com/office/drawing/2014/main" id="{FD387167-CDE4-4189-97AD-E800FF40230A}"/>
              </a:ext>
            </a:extLst>
          </p:cNvPr>
          <p:cNvSpPr>
            <a:spLocks noGrp="1"/>
          </p:cNvSpPr>
          <p:nvPr>
            <p:ph idx="1"/>
          </p:nvPr>
        </p:nvSpPr>
        <p:spPr/>
        <p:txBody>
          <a:bodyPr/>
          <a:lstStyle/>
          <a:p>
            <a:endParaRPr lang="en-US" dirty="0"/>
          </a:p>
        </p:txBody>
      </p:sp>
      <p:sp>
        <p:nvSpPr>
          <p:cNvPr id="8" name="TextBox 7">
            <a:extLst>
              <a:ext uri="{FF2B5EF4-FFF2-40B4-BE49-F238E27FC236}">
                <a16:creationId xmlns:a16="http://schemas.microsoft.com/office/drawing/2014/main" id="{3EDEBB12-815B-40A1-9AFE-481A26A695A4}"/>
              </a:ext>
            </a:extLst>
          </p:cNvPr>
          <p:cNvSpPr txBox="1"/>
          <p:nvPr/>
        </p:nvSpPr>
        <p:spPr>
          <a:xfrm>
            <a:off x="914400" y="5475626"/>
            <a:ext cx="10668000" cy="523220"/>
          </a:xfrm>
          <a:prstGeom prst="rect">
            <a:avLst/>
          </a:prstGeom>
          <a:noFill/>
        </p:spPr>
        <p:txBody>
          <a:bodyPr wrap="square" rtlCol="0">
            <a:spAutoFit/>
          </a:bodyPr>
          <a:lstStyle/>
          <a:p>
            <a:r>
              <a:rPr lang="en-US" sz="1400" dirty="0">
                <a:solidFill>
                  <a:schemeClr val="bg1">
                    <a:lumMod val="65000"/>
                  </a:schemeClr>
                </a:solidFill>
              </a:rPr>
              <a:t>Taken from Liao et al. “Questioning the AI: Informing Design Practices for Explainable AI User Experiences,” CHI 2020.</a:t>
            </a:r>
          </a:p>
          <a:p>
            <a:r>
              <a:rPr lang="en-US" sz="1400" dirty="0">
                <a:solidFill>
                  <a:schemeClr val="bg1">
                    <a:lumMod val="65000"/>
                  </a:schemeClr>
                </a:solidFill>
              </a:rPr>
              <a:t>https://dl.acm.org/doi/pdf/10.1145/3313831.3376590</a:t>
            </a:r>
          </a:p>
        </p:txBody>
      </p:sp>
      <p:pic>
        <p:nvPicPr>
          <p:cNvPr id="9" name="Content Placeholder 10" descr="A screenshot of a cell phone&#10;&#10;Description automatically generated">
            <a:extLst>
              <a:ext uri="{FF2B5EF4-FFF2-40B4-BE49-F238E27FC236}">
                <a16:creationId xmlns:a16="http://schemas.microsoft.com/office/drawing/2014/main" id="{98BF79B8-A86B-4D05-8114-5DAA6A89D128}"/>
              </a:ext>
            </a:extLst>
          </p:cNvPr>
          <p:cNvPicPr>
            <a:picLocks noChangeAspect="1"/>
          </p:cNvPicPr>
          <p:nvPr/>
        </p:nvPicPr>
        <p:blipFill>
          <a:blip r:embed="rId2"/>
          <a:stretch>
            <a:fillRect/>
          </a:stretch>
        </p:blipFill>
        <p:spPr>
          <a:xfrm>
            <a:off x="1825661" y="1504479"/>
            <a:ext cx="8540679" cy="3895850"/>
          </a:xfrm>
          <a:prstGeom prst="rect">
            <a:avLst/>
          </a:prstGeom>
          <a:ln w="57150">
            <a:solidFill>
              <a:schemeClr val="tx1"/>
            </a:solidFill>
          </a:ln>
        </p:spPr>
      </p:pic>
    </p:spTree>
    <p:extLst>
      <p:ext uri="{BB962C8B-B14F-4D97-AF65-F5344CB8AC3E}">
        <p14:creationId xmlns:p14="http://schemas.microsoft.com/office/powerpoint/2010/main" val="11707695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What Explanation Would You Give?</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764915" cy="4157428"/>
          </a:xfrm>
        </p:spPr>
        <p:txBody>
          <a:bodyPr>
            <a:normAutofit/>
          </a:bodyPr>
          <a:lstStyle/>
          <a:p>
            <a:pPr marL="971550" lvl="1" indent="-514350">
              <a:buFont typeface="+mj-lt"/>
              <a:buAutoNum type="arabicPeriod"/>
            </a:pPr>
            <a:r>
              <a:rPr lang="en-US" dirty="0"/>
              <a:t>A classifier for potential phishing emails</a:t>
            </a:r>
          </a:p>
          <a:p>
            <a:pPr marL="971550" lvl="1" indent="-514350">
              <a:buFont typeface="+mj-lt"/>
              <a:buAutoNum type="arabicPeriod"/>
            </a:pPr>
            <a:r>
              <a:rPr lang="en-US" dirty="0"/>
              <a:t>A classifier for images that represent hate speech</a:t>
            </a:r>
          </a:p>
          <a:p>
            <a:pPr marL="971550" lvl="1" indent="-514350">
              <a:buFont typeface="+mj-lt"/>
              <a:buAutoNum type="arabicPeriod"/>
            </a:pPr>
            <a:r>
              <a:rPr lang="en-US" dirty="0"/>
              <a:t>A classifier that detects DDoS attacks on your network</a:t>
            </a:r>
          </a:p>
          <a:p>
            <a:pPr lvl="1"/>
            <a:r>
              <a:rPr lang="en-US" dirty="0">
                <a:solidFill>
                  <a:schemeClr val="accent1"/>
                </a:solidFill>
              </a:rPr>
              <a:t>To whom do you owe an explanation?</a:t>
            </a:r>
          </a:p>
          <a:p>
            <a:pPr lvl="1"/>
            <a:r>
              <a:rPr lang="en-US" dirty="0">
                <a:solidFill>
                  <a:schemeClr val="accent1"/>
                </a:solidFill>
              </a:rPr>
              <a:t>What can technical users learn from the explanation?</a:t>
            </a:r>
          </a:p>
          <a:p>
            <a:pPr lvl="1"/>
            <a:r>
              <a:rPr lang="en-US" dirty="0">
                <a:solidFill>
                  <a:schemeClr val="accent1"/>
                </a:solidFill>
              </a:rPr>
              <a:t>What can non-technical users learn from the explanation?</a:t>
            </a:r>
          </a:p>
          <a:p>
            <a:pPr lvl="1"/>
            <a:r>
              <a:rPr lang="en-US" dirty="0">
                <a:solidFill>
                  <a:schemeClr val="accent1"/>
                </a:solidFill>
              </a:rPr>
              <a:t>What can attackers learn from the explanations?</a:t>
            </a:r>
          </a:p>
          <a:p>
            <a:pPr lvl="1"/>
            <a:r>
              <a:rPr lang="en-US" dirty="0">
                <a:solidFill>
                  <a:schemeClr val="accent1"/>
                </a:solidFill>
              </a:rPr>
              <a:t>What can cause your explanations to end up in a newspaper?</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070838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DB1D22D3-5AEE-794A-82C0-D0D41F7B1DFA}"/>
              </a:ext>
            </a:extLst>
          </p:cNvPr>
          <p:cNvGrpSpPr/>
          <p:nvPr/>
        </p:nvGrpSpPr>
        <p:grpSpPr>
          <a:xfrm>
            <a:off x="9122679" y="3002415"/>
            <a:ext cx="2379873" cy="1833912"/>
            <a:chOff x="2537460" y="1444323"/>
            <a:chExt cx="2240280" cy="933120"/>
          </a:xfrm>
        </p:grpSpPr>
        <p:sp>
          <p:nvSpPr>
            <p:cNvPr id="78" name="Rectangle 77">
              <a:extLst>
                <a:ext uri="{FF2B5EF4-FFF2-40B4-BE49-F238E27FC236}">
                  <a16:creationId xmlns:a16="http://schemas.microsoft.com/office/drawing/2014/main" id="{159DF56E-FE57-404E-8806-D30513B2543D}"/>
                </a:ext>
              </a:extLst>
            </p:cNvPr>
            <p:cNvSpPr/>
            <p:nvPr/>
          </p:nvSpPr>
          <p:spPr>
            <a:xfrm>
              <a:off x="2537460" y="1444323"/>
              <a:ext cx="2240280" cy="3906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Deployment</a:t>
              </a:r>
            </a:p>
          </p:txBody>
        </p:sp>
        <p:sp>
          <p:nvSpPr>
            <p:cNvPr id="79" name="Rectangle 78">
              <a:extLst>
                <a:ext uri="{FF2B5EF4-FFF2-40B4-BE49-F238E27FC236}">
                  <a16:creationId xmlns:a16="http://schemas.microsoft.com/office/drawing/2014/main" id="{CEEEEE2C-0977-EC4D-BEC7-365444A81747}"/>
                </a:ext>
              </a:extLst>
            </p:cNvPr>
            <p:cNvSpPr/>
            <p:nvPr/>
          </p:nvSpPr>
          <p:spPr>
            <a:xfrm>
              <a:off x="2537460" y="1834987"/>
              <a:ext cx="2240280" cy="54245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Performance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Evasion and attacks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Model drift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Impact on stakeholders</a:t>
              </a:r>
            </a:p>
          </p:txBody>
        </p:sp>
      </p:grpSp>
      <p:grpSp>
        <p:nvGrpSpPr>
          <p:cNvPr id="80" name="Group 79">
            <a:extLst>
              <a:ext uri="{FF2B5EF4-FFF2-40B4-BE49-F238E27FC236}">
                <a16:creationId xmlns:a16="http://schemas.microsoft.com/office/drawing/2014/main" id="{547CE830-0AE7-DE42-92D2-A882C95A4293}"/>
              </a:ext>
            </a:extLst>
          </p:cNvPr>
          <p:cNvGrpSpPr/>
          <p:nvPr/>
        </p:nvGrpSpPr>
        <p:grpSpPr>
          <a:xfrm>
            <a:off x="6174260" y="3019324"/>
            <a:ext cx="2921916" cy="1837944"/>
            <a:chOff x="6174260" y="3019324"/>
            <a:chExt cx="2921916" cy="1837944"/>
          </a:xfrm>
        </p:grpSpPr>
        <p:grpSp>
          <p:nvGrpSpPr>
            <p:cNvPr id="81" name="Group 80">
              <a:extLst>
                <a:ext uri="{FF2B5EF4-FFF2-40B4-BE49-F238E27FC236}">
                  <a16:creationId xmlns:a16="http://schemas.microsoft.com/office/drawing/2014/main" id="{CF180C12-516B-044D-B995-07D8CF2CCC0A}"/>
                </a:ext>
              </a:extLst>
            </p:cNvPr>
            <p:cNvGrpSpPr/>
            <p:nvPr/>
          </p:nvGrpSpPr>
          <p:grpSpPr>
            <a:xfrm>
              <a:off x="6174260" y="3019324"/>
              <a:ext cx="2379873" cy="1837944"/>
              <a:chOff x="2537460" y="1431001"/>
              <a:chExt cx="2240280" cy="1347250"/>
            </a:xfrm>
          </p:grpSpPr>
          <p:sp>
            <p:nvSpPr>
              <p:cNvPr id="83" name="Rectangle 82">
                <a:extLst>
                  <a:ext uri="{FF2B5EF4-FFF2-40B4-BE49-F238E27FC236}">
                    <a16:creationId xmlns:a16="http://schemas.microsoft.com/office/drawing/2014/main" id="{DCFDDA26-FDF5-B24D-94FF-EB63828FC749}"/>
                  </a:ext>
                </a:extLst>
              </p:cNvPr>
              <p:cNvSpPr/>
              <p:nvPr/>
            </p:nvSpPr>
            <p:spPr>
              <a:xfrm>
                <a:off x="2537460" y="1431001"/>
                <a:ext cx="2240280" cy="557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Modeling</a:t>
                </a:r>
              </a:p>
            </p:txBody>
          </p:sp>
          <p:sp>
            <p:nvSpPr>
              <p:cNvPr id="84" name="Rectangle 83">
                <a:extLst>
                  <a:ext uri="{FF2B5EF4-FFF2-40B4-BE49-F238E27FC236}">
                    <a16:creationId xmlns:a16="http://schemas.microsoft.com/office/drawing/2014/main" id="{8865AEB1-5E0A-4D4C-B98B-F3743B7C855F}"/>
                  </a:ext>
                </a:extLst>
              </p:cNvPr>
              <p:cNvSpPr/>
              <p:nvPr/>
            </p:nvSpPr>
            <p:spPr>
              <a:xfrm>
                <a:off x="2537460" y="1988821"/>
                <a:ext cx="2240280" cy="7894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Efficiency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Accuracy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Interpretability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Adversarial resistance</a:t>
                </a:r>
              </a:p>
            </p:txBody>
          </p:sp>
        </p:grpSp>
        <p:sp>
          <p:nvSpPr>
            <p:cNvPr id="82" name="Right Arrow 81">
              <a:extLst>
                <a:ext uri="{FF2B5EF4-FFF2-40B4-BE49-F238E27FC236}">
                  <a16:creationId xmlns:a16="http://schemas.microsoft.com/office/drawing/2014/main" id="{7529465F-E85B-3349-B4DA-A88F90BE5EB0}"/>
                </a:ext>
              </a:extLst>
            </p:cNvPr>
            <p:cNvSpPr/>
            <p:nvPr/>
          </p:nvSpPr>
          <p:spPr>
            <a:xfrm>
              <a:off x="8771482" y="3831748"/>
              <a:ext cx="324694" cy="2926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grpSp>
        <p:nvGrpSpPr>
          <p:cNvPr id="85" name="Group 84">
            <a:extLst>
              <a:ext uri="{FF2B5EF4-FFF2-40B4-BE49-F238E27FC236}">
                <a16:creationId xmlns:a16="http://schemas.microsoft.com/office/drawing/2014/main" id="{6A190AC4-281E-D142-85A7-0EB42BD83FEC}"/>
              </a:ext>
            </a:extLst>
          </p:cNvPr>
          <p:cNvGrpSpPr/>
          <p:nvPr/>
        </p:nvGrpSpPr>
        <p:grpSpPr>
          <a:xfrm>
            <a:off x="2119973" y="157291"/>
            <a:ext cx="2823827" cy="1379266"/>
            <a:chOff x="2119973" y="316759"/>
            <a:chExt cx="2823827" cy="1833908"/>
          </a:xfrm>
        </p:grpSpPr>
        <p:sp>
          <p:nvSpPr>
            <p:cNvPr id="86" name="Rectangle 85">
              <a:extLst>
                <a:ext uri="{FF2B5EF4-FFF2-40B4-BE49-F238E27FC236}">
                  <a16:creationId xmlns:a16="http://schemas.microsoft.com/office/drawing/2014/main" id="{76246E91-D086-6648-96C3-70B2B82841FF}"/>
                </a:ext>
              </a:extLst>
            </p:cNvPr>
            <p:cNvSpPr/>
            <p:nvPr/>
          </p:nvSpPr>
          <p:spPr>
            <a:xfrm>
              <a:off x="2119974" y="316759"/>
              <a:ext cx="2823826" cy="747324"/>
            </a:xfrm>
            <a:prstGeom prst="rect">
              <a:avLst/>
            </a:prstGeom>
            <a:solidFill>
              <a:srgbClr val="002B3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Adversaries</a:t>
              </a:r>
            </a:p>
          </p:txBody>
        </p:sp>
        <p:sp>
          <p:nvSpPr>
            <p:cNvPr id="87" name="Rectangle 86">
              <a:extLst>
                <a:ext uri="{FF2B5EF4-FFF2-40B4-BE49-F238E27FC236}">
                  <a16:creationId xmlns:a16="http://schemas.microsoft.com/office/drawing/2014/main" id="{95C43885-E05D-8642-A476-796414EB713D}"/>
                </a:ext>
              </a:extLst>
            </p:cNvPr>
            <p:cNvSpPr/>
            <p:nvPr/>
          </p:nvSpPr>
          <p:spPr>
            <a:xfrm>
              <a:off x="2119973" y="1064082"/>
              <a:ext cx="2823826" cy="10865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Attacker’s goals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Attacker’s capabilities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Robustness of model/feature</a:t>
              </a:r>
            </a:p>
          </p:txBody>
        </p:sp>
      </p:grpSp>
      <p:grpSp>
        <p:nvGrpSpPr>
          <p:cNvPr id="88" name="Group 87">
            <a:extLst>
              <a:ext uri="{FF2B5EF4-FFF2-40B4-BE49-F238E27FC236}">
                <a16:creationId xmlns:a16="http://schemas.microsoft.com/office/drawing/2014/main" id="{6B14134E-AF4E-2E4B-9F47-945123EF3318}"/>
              </a:ext>
            </a:extLst>
          </p:cNvPr>
          <p:cNvGrpSpPr/>
          <p:nvPr/>
        </p:nvGrpSpPr>
        <p:grpSpPr>
          <a:xfrm>
            <a:off x="7413333" y="157291"/>
            <a:ext cx="2823827" cy="1379266"/>
            <a:chOff x="7413333" y="398039"/>
            <a:chExt cx="2823827" cy="1833908"/>
          </a:xfrm>
        </p:grpSpPr>
        <p:sp>
          <p:nvSpPr>
            <p:cNvPr id="89" name="Rectangle 88">
              <a:extLst>
                <a:ext uri="{FF2B5EF4-FFF2-40B4-BE49-F238E27FC236}">
                  <a16:creationId xmlns:a16="http://schemas.microsoft.com/office/drawing/2014/main" id="{8AB25FFB-3797-D444-975A-94C1B00EB8A8}"/>
                </a:ext>
              </a:extLst>
            </p:cNvPr>
            <p:cNvSpPr/>
            <p:nvPr/>
          </p:nvSpPr>
          <p:spPr>
            <a:xfrm>
              <a:off x="7413334" y="398039"/>
              <a:ext cx="2823826" cy="747324"/>
            </a:xfrm>
            <a:prstGeom prst="rect">
              <a:avLst/>
            </a:prstGeom>
            <a:solidFill>
              <a:srgbClr val="002B3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Ethics</a:t>
              </a:r>
            </a:p>
          </p:txBody>
        </p:sp>
        <p:sp>
          <p:nvSpPr>
            <p:cNvPr id="90" name="Rectangle 89">
              <a:extLst>
                <a:ext uri="{FF2B5EF4-FFF2-40B4-BE49-F238E27FC236}">
                  <a16:creationId xmlns:a16="http://schemas.microsoft.com/office/drawing/2014/main" id="{FE1CA3BB-7A9C-F342-97ED-07D5D0D09BB6}"/>
                </a:ext>
              </a:extLst>
            </p:cNvPr>
            <p:cNvSpPr/>
            <p:nvPr/>
          </p:nvSpPr>
          <p:spPr>
            <a:xfrm>
              <a:off x="7413333" y="1145362"/>
              <a:ext cx="2823826" cy="108658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Privacy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Fairness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Transparency</a:t>
              </a:r>
            </a:p>
          </p:txBody>
        </p:sp>
      </p:grpSp>
      <p:sp>
        <p:nvSpPr>
          <p:cNvPr id="91" name="TextBox 90">
            <a:extLst>
              <a:ext uri="{FF2B5EF4-FFF2-40B4-BE49-F238E27FC236}">
                <a16:creationId xmlns:a16="http://schemas.microsoft.com/office/drawing/2014/main" id="{78BA6C8E-4BE4-0147-A59D-1F298C038C84}"/>
              </a:ext>
            </a:extLst>
          </p:cNvPr>
          <p:cNvSpPr txBox="1"/>
          <p:nvPr/>
        </p:nvSpPr>
        <p:spPr>
          <a:xfrm>
            <a:off x="8252821" y="1907624"/>
            <a:ext cx="113364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Module 4</a:t>
            </a:r>
          </a:p>
        </p:txBody>
      </p:sp>
      <p:sp>
        <p:nvSpPr>
          <p:cNvPr id="92" name="Right Brace 91">
            <a:extLst>
              <a:ext uri="{FF2B5EF4-FFF2-40B4-BE49-F238E27FC236}">
                <a16:creationId xmlns:a16="http://schemas.microsoft.com/office/drawing/2014/main" id="{6D230133-D554-E14C-89AB-7A5F4D90B9DA}"/>
              </a:ext>
            </a:extLst>
          </p:cNvPr>
          <p:cNvSpPr/>
          <p:nvPr/>
        </p:nvSpPr>
        <p:spPr>
          <a:xfrm rot="5400000">
            <a:off x="8677878" y="370022"/>
            <a:ext cx="274320" cy="2743200"/>
          </a:xfrm>
          <a:prstGeom prst="rightBrace">
            <a:avLst/>
          </a:prstGeom>
          <a:ln w="31750" cap="flat">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93" name="TextBox 92">
            <a:extLst>
              <a:ext uri="{FF2B5EF4-FFF2-40B4-BE49-F238E27FC236}">
                <a16:creationId xmlns:a16="http://schemas.microsoft.com/office/drawing/2014/main" id="{844B2850-F1B8-A14F-ABA2-636346672794}"/>
              </a:ext>
            </a:extLst>
          </p:cNvPr>
          <p:cNvSpPr txBox="1"/>
          <p:nvPr/>
        </p:nvSpPr>
        <p:spPr>
          <a:xfrm>
            <a:off x="2720032" y="1900999"/>
            <a:ext cx="163378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Modules 2 – 4</a:t>
            </a:r>
          </a:p>
        </p:txBody>
      </p:sp>
      <p:sp>
        <p:nvSpPr>
          <p:cNvPr id="94" name="Right Brace 93">
            <a:extLst>
              <a:ext uri="{FF2B5EF4-FFF2-40B4-BE49-F238E27FC236}">
                <a16:creationId xmlns:a16="http://schemas.microsoft.com/office/drawing/2014/main" id="{A96CE794-0550-4841-A668-1E48C4800572}"/>
              </a:ext>
            </a:extLst>
          </p:cNvPr>
          <p:cNvSpPr/>
          <p:nvPr/>
        </p:nvSpPr>
        <p:spPr>
          <a:xfrm rot="5400000">
            <a:off x="3396880" y="363397"/>
            <a:ext cx="274320" cy="2743200"/>
          </a:xfrm>
          <a:prstGeom prst="rightBrace">
            <a:avLst/>
          </a:prstGeom>
          <a:ln w="31750" cap="flat">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95" name="TextBox 94">
            <a:extLst>
              <a:ext uri="{FF2B5EF4-FFF2-40B4-BE49-F238E27FC236}">
                <a16:creationId xmlns:a16="http://schemas.microsoft.com/office/drawing/2014/main" id="{CE1BA7C9-F2E1-B542-ACF4-5EE8B2A0B006}"/>
              </a:ext>
            </a:extLst>
          </p:cNvPr>
          <p:cNvSpPr txBox="1"/>
          <p:nvPr/>
        </p:nvSpPr>
        <p:spPr>
          <a:xfrm>
            <a:off x="5317465" y="5214044"/>
            <a:ext cx="113364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Module 3</a:t>
            </a:r>
          </a:p>
        </p:txBody>
      </p:sp>
      <p:sp>
        <p:nvSpPr>
          <p:cNvPr id="96" name="Right Brace 95">
            <a:extLst>
              <a:ext uri="{FF2B5EF4-FFF2-40B4-BE49-F238E27FC236}">
                <a16:creationId xmlns:a16="http://schemas.microsoft.com/office/drawing/2014/main" id="{4EEDDEBC-D338-6647-A00D-72D190971090}"/>
              </a:ext>
            </a:extLst>
          </p:cNvPr>
          <p:cNvSpPr/>
          <p:nvPr/>
        </p:nvSpPr>
        <p:spPr>
          <a:xfrm rot="5400000">
            <a:off x="5748284" y="2409998"/>
            <a:ext cx="274320" cy="5276088"/>
          </a:xfrm>
          <a:prstGeom prst="rightBrace">
            <a:avLst/>
          </a:prstGeom>
          <a:ln w="31750" cap="flat">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97" name="Arrow: Bent 7">
            <a:extLst>
              <a:ext uri="{FF2B5EF4-FFF2-40B4-BE49-F238E27FC236}">
                <a16:creationId xmlns:a16="http://schemas.microsoft.com/office/drawing/2014/main" id="{A36B21A3-F68E-4846-B1DD-1C4673398873}"/>
              </a:ext>
            </a:extLst>
          </p:cNvPr>
          <p:cNvSpPr/>
          <p:nvPr/>
        </p:nvSpPr>
        <p:spPr>
          <a:xfrm rot="5400000">
            <a:off x="11074872" y="4349213"/>
            <a:ext cx="1399032" cy="51717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98" name="Arrow: Bent 56">
            <a:extLst>
              <a:ext uri="{FF2B5EF4-FFF2-40B4-BE49-F238E27FC236}">
                <a16:creationId xmlns:a16="http://schemas.microsoft.com/office/drawing/2014/main" id="{70A4A42A-83E3-DA4E-85E2-0492BC52FD28}"/>
              </a:ext>
            </a:extLst>
          </p:cNvPr>
          <p:cNvSpPr/>
          <p:nvPr/>
        </p:nvSpPr>
        <p:spPr>
          <a:xfrm rot="10800000">
            <a:off x="1909428" y="5393638"/>
            <a:ext cx="10058400" cy="51717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grpSp>
        <p:nvGrpSpPr>
          <p:cNvPr id="99" name="Group 98">
            <a:extLst>
              <a:ext uri="{FF2B5EF4-FFF2-40B4-BE49-F238E27FC236}">
                <a16:creationId xmlns:a16="http://schemas.microsoft.com/office/drawing/2014/main" id="{660418BF-964A-AE4A-B98B-4EB24B980530}"/>
              </a:ext>
            </a:extLst>
          </p:cNvPr>
          <p:cNvGrpSpPr/>
          <p:nvPr/>
        </p:nvGrpSpPr>
        <p:grpSpPr>
          <a:xfrm>
            <a:off x="3225650" y="3019324"/>
            <a:ext cx="2731600" cy="1837944"/>
            <a:chOff x="6174260" y="3019324"/>
            <a:chExt cx="2731600" cy="1837944"/>
          </a:xfrm>
        </p:grpSpPr>
        <p:grpSp>
          <p:nvGrpSpPr>
            <p:cNvPr id="100" name="Group 99">
              <a:extLst>
                <a:ext uri="{FF2B5EF4-FFF2-40B4-BE49-F238E27FC236}">
                  <a16:creationId xmlns:a16="http://schemas.microsoft.com/office/drawing/2014/main" id="{1FC1B7E3-D39F-5748-9843-9D2EF4BDC192}"/>
                </a:ext>
              </a:extLst>
            </p:cNvPr>
            <p:cNvGrpSpPr/>
            <p:nvPr/>
          </p:nvGrpSpPr>
          <p:grpSpPr>
            <a:xfrm>
              <a:off x="6174260" y="3019324"/>
              <a:ext cx="2379873" cy="1837944"/>
              <a:chOff x="2537460" y="1431001"/>
              <a:chExt cx="2240280" cy="1347250"/>
            </a:xfrm>
          </p:grpSpPr>
          <p:sp>
            <p:nvSpPr>
              <p:cNvPr id="102" name="Rectangle 101">
                <a:extLst>
                  <a:ext uri="{FF2B5EF4-FFF2-40B4-BE49-F238E27FC236}">
                    <a16:creationId xmlns:a16="http://schemas.microsoft.com/office/drawing/2014/main" id="{5D9F3354-2D9A-A64D-A741-776A2FF722BA}"/>
                  </a:ext>
                </a:extLst>
              </p:cNvPr>
              <p:cNvSpPr/>
              <p:nvPr/>
            </p:nvSpPr>
            <p:spPr>
              <a:xfrm>
                <a:off x="2537460" y="1431001"/>
                <a:ext cx="2240280" cy="557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Data Representation</a:t>
                </a:r>
              </a:p>
            </p:txBody>
          </p:sp>
          <p:sp>
            <p:nvSpPr>
              <p:cNvPr id="103" name="Rectangle 102">
                <a:extLst>
                  <a:ext uri="{FF2B5EF4-FFF2-40B4-BE49-F238E27FC236}">
                    <a16:creationId xmlns:a16="http://schemas.microsoft.com/office/drawing/2014/main" id="{DF284367-0F5D-9D46-A693-333D997C0349}"/>
                  </a:ext>
                </a:extLst>
              </p:cNvPr>
              <p:cNvSpPr/>
              <p:nvPr/>
            </p:nvSpPr>
            <p:spPr>
              <a:xfrm>
                <a:off x="2537460" y="1988821"/>
                <a:ext cx="2240280" cy="7894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Data cleaning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Missing data</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Feature selection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Consider fairness</a:t>
                </a:r>
              </a:p>
            </p:txBody>
          </p:sp>
        </p:grpSp>
        <p:sp>
          <p:nvSpPr>
            <p:cNvPr id="101" name="Right Arrow 41">
              <a:extLst>
                <a:ext uri="{FF2B5EF4-FFF2-40B4-BE49-F238E27FC236}">
                  <a16:creationId xmlns:a16="http://schemas.microsoft.com/office/drawing/2014/main" id="{A5D754ED-D74A-1B46-A3D0-61B5C2AB8942}"/>
                </a:ext>
              </a:extLst>
            </p:cNvPr>
            <p:cNvSpPr/>
            <p:nvPr/>
          </p:nvSpPr>
          <p:spPr>
            <a:xfrm>
              <a:off x="8554674" y="3831748"/>
              <a:ext cx="351186" cy="2926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grpSp>
        <p:nvGrpSpPr>
          <p:cNvPr id="104" name="Group 103">
            <a:extLst>
              <a:ext uri="{FF2B5EF4-FFF2-40B4-BE49-F238E27FC236}">
                <a16:creationId xmlns:a16="http://schemas.microsoft.com/office/drawing/2014/main" id="{8B7A915A-F171-474A-BB4D-E48FEC3425B4}"/>
              </a:ext>
            </a:extLst>
          </p:cNvPr>
          <p:cNvGrpSpPr/>
          <p:nvPr/>
        </p:nvGrpSpPr>
        <p:grpSpPr>
          <a:xfrm>
            <a:off x="277036" y="3019324"/>
            <a:ext cx="2921916" cy="1837944"/>
            <a:chOff x="6174260" y="3019324"/>
            <a:chExt cx="2921916" cy="1837944"/>
          </a:xfrm>
        </p:grpSpPr>
        <p:grpSp>
          <p:nvGrpSpPr>
            <p:cNvPr id="105" name="Group 104">
              <a:extLst>
                <a:ext uri="{FF2B5EF4-FFF2-40B4-BE49-F238E27FC236}">
                  <a16:creationId xmlns:a16="http://schemas.microsoft.com/office/drawing/2014/main" id="{DB5840AD-4ADE-3B4B-B6D6-E763977C6DE7}"/>
                </a:ext>
              </a:extLst>
            </p:cNvPr>
            <p:cNvGrpSpPr/>
            <p:nvPr/>
          </p:nvGrpSpPr>
          <p:grpSpPr>
            <a:xfrm>
              <a:off x="6174260" y="3019324"/>
              <a:ext cx="2379873" cy="1837944"/>
              <a:chOff x="2537460" y="1431001"/>
              <a:chExt cx="2240280" cy="1347250"/>
            </a:xfrm>
          </p:grpSpPr>
          <p:sp>
            <p:nvSpPr>
              <p:cNvPr id="107" name="Rectangle 106">
                <a:extLst>
                  <a:ext uri="{FF2B5EF4-FFF2-40B4-BE49-F238E27FC236}">
                    <a16:creationId xmlns:a16="http://schemas.microsoft.com/office/drawing/2014/main" id="{0349BEB7-B498-8843-9A70-9709DEE53DBC}"/>
                  </a:ext>
                </a:extLst>
              </p:cNvPr>
              <p:cNvSpPr/>
              <p:nvPr/>
            </p:nvSpPr>
            <p:spPr>
              <a:xfrm>
                <a:off x="2537460" y="1431001"/>
                <a:ext cx="2240280" cy="5578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FFFFFF"/>
                    </a:solidFill>
                    <a:effectLst/>
                    <a:uLnTx/>
                    <a:uFillTx/>
                    <a:latin typeface="Arial" panose="020B0604020202020204"/>
                    <a:ea typeface="+mn-ea"/>
                    <a:cs typeface="+mn-cs"/>
                  </a:rPr>
                  <a:t>Identify Goals &amp; Collect Data</a:t>
                </a:r>
              </a:p>
            </p:txBody>
          </p:sp>
          <p:sp>
            <p:nvSpPr>
              <p:cNvPr id="108" name="Rectangle 107">
                <a:extLst>
                  <a:ext uri="{FF2B5EF4-FFF2-40B4-BE49-F238E27FC236}">
                    <a16:creationId xmlns:a16="http://schemas.microsoft.com/office/drawing/2014/main" id="{B919F090-A984-3643-9ED9-B4935CAB3C55}"/>
                  </a:ext>
                </a:extLst>
              </p:cNvPr>
              <p:cNvSpPr/>
              <p:nvPr/>
            </p:nvSpPr>
            <p:spPr>
              <a:xfrm>
                <a:off x="2537460" y="1988821"/>
                <a:ext cx="2240280" cy="78943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Pinpoint needs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Data acquisition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Data labeling</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D8D9D8">
                        <a:lumMod val="75000"/>
                      </a:srgbClr>
                    </a:solidFill>
                    <a:effectLst/>
                    <a:uLnTx/>
                    <a:uFillTx/>
                    <a:latin typeface="Arial" panose="020B0604020202020204"/>
                    <a:ea typeface="+mn-ea"/>
                    <a:cs typeface="+mn-cs"/>
                  </a:rPr>
                  <a:t>Data exploration</a:t>
                </a:r>
              </a:p>
            </p:txBody>
          </p:sp>
        </p:grpSp>
        <p:sp>
          <p:nvSpPr>
            <p:cNvPr id="106" name="Right Arrow 41">
              <a:extLst>
                <a:ext uri="{FF2B5EF4-FFF2-40B4-BE49-F238E27FC236}">
                  <a16:creationId xmlns:a16="http://schemas.microsoft.com/office/drawing/2014/main" id="{8B75A199-98E2-B143-A0FB-CB7FE1AC7C40}"/>
                </a:ext>
              </a:extLst>
            </p:cNvPr>
            <p:cNvSpPr/>
            <p:nvPr/>
          </p:nvSpPr>
          <p:spPr>
            <a:xfrm>
              <a:off x="8554674" y="3831748"/>
              <a:ext cx="541502" cy="2926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sp>
        <p:nvSpPr>
          <p:cNvPr id="109" name="TextBox 108">
            <a:extLst>
              <a:ext uri="{FF2B5EF4-FFF2-40B4-BE49-F238E27FC236}">
                <a16:creationId xmlns:a16="http://schemas.microsoft.com/office/drawing/2014/main" id="{9A934E96-463A-0440-A42D-F97DC15561CB}"/>
              </a:ext>
            </a:extLst>
          </p:cNvPr>
          <p:cNvSpPr txBox="1"/>
          <p:nvPr/>
        </p:nvSpPr>
        <p:spPr>
          <a:xfrm>
            <a:off x="6795077" y="2305192"/>
            <a:ext cx="113364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i="0" u="none" strike="noStrike" kern="1200" cap="none" spc="0" normalizeH="0" baseline="0" noProof="0" dirty="0">
                <a:ln>
                  <a:noFill/>
                </a:ln>
                <a:solidFill>
                  <a:srgbClr val="000000"/>
                </a:solidFill>
                <a:effectLst/>
                <a:uLnTx/>
                <a:uFillTx/>
                <a:latin typeface="Arial" panose="020B0604020202020204"/>
                <a:ea typeface="+mn-ea"/>
                <a:cs typeface="+mn-cs"/>
              </a:rPr>
              <a:t>Module 1</a:t>
            </a:r>
          </a:p>
        </p:txBody>
      </p:sp>
      <p:sp>
        <p:nvSpPr>
          <p:cNvPr id="110" name="Right Brace 109">
            <a:extLst>
              <a:ext uri="{FF2B5EF4-FFF2-40B4-BE49-F238E27FC236}">
                <a16:creationId xmlns:a16="http://schemas.microsoft.com/office/drawing/2014/main" id="{254D9A82-629B-A248-A0BE-A7D5433691F6}"/>
              </a:ext>
            </a:extLst>
          </p:cNvPr>
          <p:cNvSpPr/>
          <p:nvPr/>
        </p:nvSpPr>
        <p:spPr>
          <a:xfrm rot="-5400000">
            <a:off x="7227092" y="1675696"/>
            <a:ext cx="274320" cy="2331720"/>
          </a:xfrm>
          <a:prstGeom prst="rightBrace">
            <a:avLst/>
          </a:prstGeom>
          <a:ln w="31750" cap="flat">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111" name="TextBox 110">
            <a:extLst>
              <a:ext uri="{FF2B5EF4-FFF2-40B4-BE49-F238E27FC236}">
                <a16:creationId xmlns:a16="http://schemas.microsoft.com/office/drawing/2014/main" id="{8A0FE001-436E-ED4F-98EB-8778FA9AAE34}"/>
              </a:ext>
            </a:extLst>
          </p:cNvPr>
          <p:cNvSpPr txBox="1"/>
          <p:nvPr/>
        </p:nvSpPr>
        <p:spPr>
          <a:xfrm>
            <a:off x="2368853" y="2305192"/>
            <a:ext cx="1133644"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Module 2</a:t>
            </a:r>
          </a:p>
        </p:txBody>
      </p:sp>
      <p:sp>
        <p:nvSpPr>
          <p:cNvPr id="112" name="Right Brace 111">
            <a:extLst>
              <a:ext uri="{FF2B5EF4-FFF2-40B4-BE49-F238E27FC236}">
                <a16:creationId xmlns:a16="http://schemas.microsoft.com/office/drawing/2014/main" id="{44924311-BD86-D840-BB22-6D984C9E88C2}"/>
              </a:ext>
            </a:extLst>
          </p:cNvPr>
          <p:cNvSpPr/>
          <p:nvPr/>
        </p:nvSpPr>
        <p:spPr>
          <a:xfrm rot="-5400000">
            <a:off x="2799672" y="203511"/>
            <a:ext cx="274320" cy="5276088"/>
          </a:xfrm>
          <a:prstGeom prst="rightBrace">
            <a:avLst/>
          </a:prstGeom>
          <a:ln w="31750" cap="flat">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113" name="Arrow: Bent 74">
            <a:extLst>
              <a:ext uri="{FF2B5EF4-FFF2-40B4-BE49-F238E27FC236}">
                <a16:creationId xmlns:a16="http://schemas.microsoft.com/office/drawing/2014/main" id="{5E9E6031-7562-FE4A-9614-5C0B0B71C442}"/>
              </a:ext>
            </a:extLst>
          </p:cNvPr>
          <p:cNvSpPr/>
          <p:nvPr/>
        </p:nvSpPr>
        <p:spPr>
          <a:xfrm rot="16200000">
            <a:off x="1098783" y="5103364"/>
            <a:ext cx="960120" cy="521208"/>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40" name="Rectangle 39">
            <a:extLst>
              <a:ext uri="{FF2B5EF4-FFF2-40B4-BE49-F238E27FC236}">
                <a16:creationId xmlns:a16="http://schemas.microsoft.com/office/drawing/2014/main" id="{DA8DF729-4AB2-4F81-B409-04ED47F4B5D5}"/>
              </a:ext>
            </a:extLst>
          </p:cNvPr>
          <p:cNvSpPr/>
          <p:nvPr/>
        </p:nvSpPr>
        <p:spPr>
          <a:xfrm>
            <a:off x="5992420" y="2867488"/>
            <a:ext cx="2743200" cy="2129487"/>
          </a:xfrm>
          <a:prstGeom prst="rect">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7163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The Right (?) to an Explanation</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t>GDPR: </a:t>
            </a:r>
            <a:r>
              <a:rPr lang="en-US" i="1" dirty="0">
                <a:solidFill>
                  <a:schemeClr val="tx2"/>
                </a:solidFill>
              </a:rPr>
              <a:t>“Processing should be subject to suitable safeguards, which should include specific information to the data subject and the right to obtain human intervention, to express his or her point of view, to obtain an explanation of the decision reached after such assessment and to challenge the decision...”</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5" name="TextBox 4">
            <a:extLst>
              <a:ext uri="{FF2B5EF4-FFF2-40B4-BE49-F238E27FC236}">
                <a16:creationId xmlns:a16="http://schemas.microsoft.com/office/drawing/2014/main" id="{2006D518-1804-47C6-B876-41D67448756E}"/>
              </a:ext>
            </a:extLst>
          </p:cNvPr>
          <p:cNvSpPr txBox="1"/>
          <p:nvPr/>
        </p:nvSpPr>
        <p:spPr>
          <a:xfrm>
            <a:off x="852254" y="5617670"/>
            <a:ext cx="10668000" cy="307777"/>
          </a:xfrm>
          <a:prstGeom prst="rect">
            <a:avLst/>
          </a:prstGeom>
          <a:noFill/>
        </p:spPr>
        <p:txBody>
          <a:bodyPr wrap="square" rtlCol="0">
            <a:spAutoFit/>
          </a:bodyPr>
          <a:lstStyle/>
          <a:p>
            <a:r>
              <a:rPr lang="en-US" sz="1400" dirty="0">
                <a:solidFill>
                  <a:schemeClr val="bg1">
                    <a:lumMod val="65000"/>
                  </a:schemeClr>
                </a:solidFill>
              </a:rPr>
              <a:t>See https://www.privacy-regulation.eu/en/recital-71-GDPR.htm</a:t>
            </a:r>
          </a:p>
        </p:txBody>
      </p:sp>
    </p:spTree>
    <p:extLst>
      <p:ext uri="{BB962C8B-B14F-4D97-AF65-F5344CB8AC3E}">
        <p14:creationId xmlns:p14="http://schemas.microsoft.com/office/powerpoint/2010/main" val="4231686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The Forms Explanations Take</a:t>
            </a:r>
          </a:p>
        </p:txBody>
      </p:sp>
    </p:spTree>
    <p:extLst>
      <p:ext uri="{BB962C8B-B14F-4D97-AF65-F5344CB8AC3E}">
        <p14:creationId xmlns:p14="http://schemas.microsoft.com/office/powerpoint/2010/main" val="1507483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Potential Audiences</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t>Individual data subjects</a:t>
            </a:r>
          </a:p>
          <a:p>
            <a:r>
              <a:rPr lang="en-US" dirty="0"/>
              <a:t>All data subjects</a:t>
            </a:r>
          </a:p>
          <a:p>
            <a:r>
              <a:rPr lang="en-US" dirty="0"/>
              <a:t>Regulators / policymakers</a:t>
            </a:r>
          </a:p>
          <a:p>
            <a:r>
              <a:rPr lang="en-US" dirty="0"/>
              <a:t>Third parties (e.g., journalists)</a:t>
            </a:r>
          </a:p>
          <a:p>
            <a:endParaRPr lang="en-US" dirty="0"/>
          </a:p>
          <a:p>
            <a:r>
              <a:rPr lang="en-US" b="1" dirty="0"/>
              <a:t>Global</a:t>
            </a:r>
            <a:r>
              <a:rPr lang="en-US" dirty="0"/>
              <a:t> (model, all data subjects) vs. </a:t>
            </a:r>
            <a:r>
              <a:rPr lang="en-US" b="1" dirty="0"/>
              <a:t>local</a:t>
            </a:r>
            <a:r>
              <a:rPr lang="en-US" dirty="0"/>
              <a:t> (one data subject)</a:t>
            </a:r>
          </a:p>
          <a:p>
            <a:endParaRPr lang="en-US" dirty="0"/>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625069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Explaining Ads in </a:t>
            </a:r>
            <a:r>
              <a:rPr lang="en-US" u="sng" dirty="0"/>
              <a:t>Aggregate</a:t>
            </a:r>
            <a:r>
              <a:rPr lang="en-US" dirty="0"/>
              <a:t> (Global)</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pic>
        <p:nvPicPr>
          <p:cNvPr id="7" name="Content Placeholder 6" descr="Graphical user interface, application&#10;&#10;Description automatically generated">
            <a:extLst>
              <a:ext uri="{FF2B5EF4-FFF2-40B4-BE49-F238E27FC236}">
                <a16:creationId xmlns:a16="http://schemas.microsoft.com/office/drawing/2014/main" id="{ED47D196-CCF5-4616-893D-CA50982549EE}"/>
              </a:ext>
            </a:extLst>
          </p:cNvPr>
          <p:cNvPicPr>
            <a:picLocks noGrp="1" noChangeAspect="1"/>
          </p:cNvPicPr>
          <p:nvPr>
            <p:ph idx="1"/>
          </p:nvPr>
        </p:nvPicPr>
        <p:blipFill>
          <a:blip r:embed="rId2"/>
          <a:stretch>
            <a:fillRect/>
          </a:stretch>
        </p:blipFill>
        <p:spPr>
          <a:xfrm>
            <a:off x="2644889" y="1631830"/>
            <a:ext cx="6902222" cy="4157663"/>
          </a:xfrm>
          <a:ln w="38100">
            <a:solidFill>
              <a:schemeClr val="tx1"/>
            </a:solidFill>
          </a:ln>
        </p:spPr>
      </p:pic>
    </p:spTree>
    <p:extLst>
      <p:ext uri="{BB962C8B-B14F-4D97-AF65-F5344CB8AC3E}">
        <p14:creationId xmlns:p14="http://schemas.microsoft.com/office/powerpoint/2010/main" val="3401564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Explaining Ads to </a:t>
            </a:r>
            <a:r>
              <a:rPr lang="en-US" u="sng" dirty="0"/>
              <a:t>Individuals</a:t>
            </a:r>
            <a:r>
              <a:rPr lang="en-US" dirty="0"/>
              <a:t> (Local)</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pic>
        <p:nvPicPr>
          <p:cNvPr id="8" name="Content Placeholder 7" descr="Graphical user interface, text, application&#10;&#10;Description automatically generated">
            <a:extLst>
              <a:ext uri="{FF2B5EF4-FFF2-40B4-BE49-F238E27FC236}">
                <a16:creationId xmlns:a16="http://schemas.microsoft.com/office/drawing/2014/main" id="{02F49674-428B-4CF8-8041-6A1C7B45679A}"/>
              </a:ext>
            </a:extLst>
          </p:cNvPr>
          <p:cNvPicPr>
            <a:picLocks noGrp="1" noChangeAspect="1"/>
          </p:cNvPicPr>
          <p:nvPr>
            <p:ph idx="1"/>
          </p:nvPr>
        </p:nvPicPr>
        <p:blipFill>
          <a:blip r:embed="rId2"/>
          <a:stretch>
            <a:fillRect/>
          </a:stretch>
        </p:blipFill>
        <p:spPr>
          <a:xfrm>
            <a:off x="3777455" y="1605196"/>
            <a:ext cx="4637091" cy="4157663"/>
          </a:xfrm>
          <a:ln w="38100">
            <a:solidFill>
              <a:schemeClr val="tx1"/>
            </a:solidFill>
          </a:ln>
        </p:spPr>
      </p:pic>
    </p:spTree>
    <p:extLst>
      <p:ext uri="{BB962C8B-B14F-4D97-AF65-F5344CB8AC3E}">
        <p14:creationId xmlns:p14="http://schemas.microsoft.com/office/powerpoint/2010/main" val="3089208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Concrete Approaches</a:t>
            </a:r>
          </a:p>
        </p:txBody>
      </p:sp>
    </p:spTree>
    <p:extLst>
      <p:ext uri="{BB962C8B-B14F-4D97-AF65-F5344CB8AC3E}">
        <p14:creationId xmlns:p14="http://schemas.microsoft.com/office/powerpoint/2010/main" val="774550350"/>
      </p:ext>
    </p:extLst>
  </p:cSld>
  <p:clrMapOvr>
    <a:masterClrMapping/>
  </p:clrMapOvr>
</p:sld>
</file>

<file path=ppt/theme/theme1.xml><?xml version="1.0" encoding="utf-8"?>
<a:theme xmlns:a="http://schemas.openxmlformats.org/drawingml/2006/main" name="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2438</TotalTime>
  <Words>923</Words>
  <Application>Microsoft Office PowerPoint</Application>
  <PresentationFormat>Widescreen</PresentationFormat>
  <Paragraphs>161</Paragraphs>
  <Slides>23</Slides>
  <Notes>2</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23</vt:i4>
      </vt:variant>
    </vt:vector>
  </HeadingPairs>
  <TitlesOfParts>
    <vt:vector size="29" baseType="lpstr">
      <vt:lpstr>Adobe Garamond Pro</vt:lpstr>
      <vt:lpstr>Arial</vt:lpstr>
      <vt:lpstr>Calibri</vt:lpstr>
      <vt:lpstr>Office Theme</vt:lpstr>
      <vt:lpstr>2_Office Theme</vt:lpstr>
      <vt:lpstr>1_Office Theme</vt:lpstr>
      <vt:lpstr>PowerPoint Presentation</vt:lpstr>
      <vt:lpstr>PowerPoint Presentation</vt:lpstr>
      <vt:lpstr>PowerPoint Presentation</vt:lpstr>
      <vt:lpstr>The Right (?) to an Explanation</vt:lpstr>
      <vt:lpstr>The Forms Explanations Take</vt:lpstr>
      <vt:lpstr>Potential Audiences</vt:lpstr>
      <vt:lpstr>Explaining Ads in Aggregate (Global)</vt:lpstr>
      <vt:lpstr>Explaining Ads to Individuals (Local)</vt:lpstr>
      <vt:lpstr>Concrete Approaches</vt:lpstr>
      <vt:lpstr>Explaining a Model Abstractly (Global)</vt:lpstr>
      <vt:lpstr>Models That Are Inherently Interpretable</vt:lpstr>
      <vt:lpstr>Models That Are Inherently Interpretable</vt:lpstr>
      <vt:lpstr>Highlight Important Features</vt:lpstr>
      <vt:lpstr>Highlight Important Features</vt:lpstr>
      <vt:lpstr>Explaining a Single Text Classification (Local)</vt:lpstr>
      <vt:lpstr>Explaining a Single Image Classification (Local)</vt:lpstr>
      <vt:lpstr>Retrospective Explanations of Images</vt:lpstr>
      <vt:lpstr>Retrospective Explanations of Images</vt:lpstr>
      <vt:lpstr>Local Explanations Despite Global Complexity</vt:lpstr>
      <vt:lpstr>Business Applications</vt:lpstr>
      <vt:lpstr>Information to Potentially Include</vt:lpstr>
      <vt:lpstr>Broad Approaches</vt:lpstr>
      <vt:lpstr>What Explanation Would You Give?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Kolber</dc:creator>
  <cp:lastModifiedBy>Blase Ur</cp:lastModifiedBy>
  <cp:revision>135</cp:revision>
  <cp:lastPrinted>2019-10-22T16:35:22Z</cp:lastPrinted>
  <dcterms:created xsi:type="dcterms:W3CDTF">2019-10-07T15:32:39Z</dcterms:created>
  <dcterms:modified xsi:type="dcterms:W3CDTF">2021-04-05T22:08:10Z</dcterms:modified>
</cp:coreProperties>
</file>